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0" r:id="rId5"/>
  </p:sldMasterIdLst>
  <p:notesMasterIdLst>
    <p:notesMasterId r:id="rId32"/>
  </p:notesMasterIdLst>
  <p:sldIdLst>
    <p:sldId id="256" r:id="rId6"/>
    <p:sldId id="267" r:id="rId7"/>
    <p:sldId id="260" r:id="rId8"/>
    <p:sldId id="259" r:id="rId9"/>
    <p:sldId id="261" r:id="rId10"/>
    <p:sldId id="446" r:id="rId11"/>
    <p:sldId id="445" r:id="rId12"/>
    <p:sldId id="437" r:id="rId13"/>
    <p:sldId id="438" r:id="rId14"/>
    <p:sldId id="436" r:id="rId15"/>
    <p:sldId id="439" r:id="rId16"/>
    <p:sldId id="442" r:id="rId17"/>
    <p:sldId id="337" r:id="rId18"/>
    <p:sldId id="345" r:id="rId19"/>
    <p:sldId id="269" r:id="rId20"/>
    <p:sldId id="412" r:id="rId21"/>
    <p:sldId id="289" r:id="rId22"/>
    <p:sldId id="288" r:id="rId23"/>
    <p:sldId id="280" r:id="rId24"/>
    <p:sldId id="413" r:id="rId25"/>
    <p:sldId id="418" r:id="rId26"/>
    <p:sldId id="426" r:id="rId27"/>
    <p:sldId id="428" r:id="rId28"/>
    <p:sldId id="420" r:id="rId29"/>
    <p:sldId id="419" r:id="rId30"/>
    <p:sldId id="421" r:id="rId31"/>
  </p:sldIdLst>
  <p:sldSz cx="9906000" cy="6858000" type="A4"/>
  <p:notesSz cx="6858000" cy="9144000"/>
  <p:defaultTextStyle>
    <a:defPPr>
      <a:defRPr lang="nl-NL"/>
    </a:defPPr>
    <a:lvl1pPr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1pPr>
    <a:lvl2pPr marL="514350" indent="-57150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2pPr>
    <a:lvl3pPr marL="1030288" indent="-115888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3pPr>
    <a:lvl4pPr marL="1546225" indent="-174625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4pPr>
    <a:lvl5pPr marL="2062163" indent="-233363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C2CF05-1CC5-434A-8759-A1CAD1394E21}" v="2" dt="2022-05-11T07:45:32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81" d="100"/>
          <a:sy n="81" d="100"/>
        </p:scale>
        <p:origin x="1334" y="6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de, JCJ (Jink)" userId="4ef21b44-81b7-4ebc-bb7e-31efdeb29dd8" providerId="ADAL" clId="{57C2CF05-1CC5-434A-8759-A1CAD1394E21}"/>
    <pc:docChg chg="modSld">
      <pc:chgData name="Gude, JCJ (Jink)" userId="4ef21b44-81b7-4ebc-bb7e-31efdeb29dd8" providerId="ADAL" clId="{57C2CF05-1CC5-434A-8759-A1CAD1394E21}" dt="2022-05-11T07:45:34.209" v="24" actId="6549"/>
      <pc:docMkLst>
        <pc:docMk/>
      </pc:docMkLst>
      <pc:sldChg chg="modSp mod">
        <pc:chgData name="Gude, JCJ (Jink)" userId="4ef21b44-81b7-4ebc-bb7e-31efdeb29dd8" providerId="ADAL" clId="{57C2CF05-1CC5-434A-8759-A1CAD1394E21}" dt="2022-05-11T07:45:34.209" v="24" actId="6549"/>
        <pc:sldMkLst>
          <pc:docMk/>
          <pc:sldMk cId="0" sldId="256"/>
        </pc:sldMkLst>
        <pc:spChg chg="mod">
          <ac:chgData name="Gude, JCJ (Jink)" userId="4ef21b44-81b7-4ebc-bb7e-31efdeb29dd8" providerId="ADAL" clId="{57C2CF05-1CC5-434A-8759-A1CAD1394E21}" dt="2022-05-11T07:45:23.078" v="21" actId="20577"/>
          <ac:spMkLst>
            <pc:docMk/>
            <pc:sldMk cId="0" sldId="256"/>
            <ac:spMk id="22530" creationId="{00000000-0000-0000-0000-000000000000}"/>
          </ac:spMkLst>
        </pc:spChg>
        <pc:spChg chg="mod">
          <ac:chgData name="Gude, JCJ (Jink)" userId="4ef21b44-81b7-4ebc-bb7e-31efdeb29dd8" providerId="ADAL" clId="{57C2CF05-1CC5-434A-8759-A1CAD1394E21}" dt="2022-05-11T07:45:34.209" v="24" actId="6549"/>
          <ac:spMkLst>
            <pc:docMk/>
            <pc:sldMk cId="0" sldId="256"/>
            <ac:spMk id="22531" creationId="{00000000-0000-0000-0000-000000000000}"/>
          </ac:spMkLst>
        </pc:spChg>
      </pc:sldChg>
      <pc:sldChg chg="mod modShow">
        <pc:chgData name="Gude, JCJ (Jink)" userId="4ef21b44-81b7-4ebc-bb7e-31efdeb29dd8" providerId="ADAL" clId="{57C2CF05-1CC5-434A-8759-A1CAD1394E21}" dt="2022-05-11T07:45:12.115" v="0" actId="729"/>
        <pc:sldMkLst>
          <pc:docMk/>
          <pc:sldMk cId="2585758056" sldId="26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wnkia.sharepoint.com/sites/wrk-CoagulatievoorCeramac/Gedeelde%20documenten/General/rapportage%20werkmap/Rapportage%20fase%201/tabellen-excel/Waterkwaliteit%20fase%2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[Waterkwaliteit fase 1.xlsx]LCOCD grafiek!Draaitabel1</c:name>
    <c:fmtId val="8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181522412134697"/>
          <c:y val="2.5713134552581337E-2"/>
          <c:w val="0.87207022369867049"/>
          <c:h val="0.584758944425210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'LCOCD grafiek'!$B$2:$B$3</c:f>
              <c:strCache>
                <c:ptCount val="1"/>
                <c:pt idx="0">
                  <c:v>PAN-PI-NOVAVO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'LCOCD grafiek'!$A$4:$A$14</c:f>
              <c:multiLvlStrCache>
                <c:ptCount val="9"/>
                <c:lvl>
                  <c:pt idx="0">
                    <c:v>TOC</c:v>
                  </c:pt>
                  <c:pt idx="1">
                    <c:v>POC</c:v>
                  </c:pt>
                  <c:pt idx="2">
                    <c:v>DOC</c:v>
                  </c:pt>
                  <c:pt idx="3">
                    <c:v>HOC</c:v>
                  </c:pt>
                  <c:pt idx="4">
                    <c:v>CDOC</c:v>
                  </c:pt>
                  <c:pt idx="5">
                    <c:v>Humic Substances</c:v>
                  </c:pt>
                  <c:pt idx="6">
                    <c:v>Biopolymers</c:v>
                  </c:pt>
                  <c:pt idx="7">
                    <c:v>Building Blocks</c:v>
                  </c:pt>
                  <c:pt idx="8">
                    <c:v>Neutrals</c:v>
                  </c:pt>
                </c:lvl>
                <c:lvl>
                  <c:pt idx="0">
                    <c:v>NOM-DATA</c:v>
                  </c:pt>
                </c:lvl>
              </c:multiLvlStrCache>
            </c:multiLvlStrRef>
          </c:cat>
          <c:val>
            <c:numRef>
              <c:f>'LCOCD grafiek'!$B$4:$B$14</c:f>
              <c:numCache>
                <c:formatCode>General</c:formatCode>
                <c:ptCount val="9"/>
                <c:pt idx="0">
                  <c:v>5716.5</c:v>
                </c:pt>
                <c:pt idx="1">
                  <c:v>39.25</c:v>
                </c:pt>
                <c:pt idx="2">
                  <c:v>5677</c:v>
                </c:pt>
                <c:pt idx="3">
                  <c:v>31</c:v>
                </c:pt>
                <c:pt idx="4">
                  <c:v>5646</c:v>
                </c:pt>
                <c:pt idx="5">
                  <c:v>3019</c:v>
                </c:pt>
                <c:pt idx="6">
                  <c:v>956</c:v>
                </c:pt>
                <c:pt idx="7">
                  <c:v>1061.5</c:v>
                </c:pt>
                <c:pt idx="8">
                  <c:v>609.5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58-4A47-851B-54967A31E3DB}"/>
            </c:ext>
          </c:extLst>
        </c:ser>
        <c:ser>
          <c:idx val="1"/>
          <c:order val="1"/>
          <c:tx>
            <c:strRef>
              <c:f>'LCOCD grafiek'!$C$2:$C$3</c:f>
              <c:strCache>
                <c:ptCount val="1"/>
                <c:pt idx="0">
                  <c:v>PAN-PI-NOVAAF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multiLvlStrRef>
              <c:f>'LCOCD grafiek'!$A$4:$A$14</c:f>
              <c:multiLvlStrCache>
                <c:ptCount val="9"/>
                <c:lvl>
                  <c:pt idx="0">
                    <c:v>TOC</c:v>
                  </c:pt>
                  <c:pt idx="1">
                    <c:v>POC</c:v>
                  </c:pt>
                  <c:pt idx="2">
                    <c:v>DOC</c:v>
                  </c:pt>
                  <c:pt idx="3">
                    <c:v>HOC</c:v>
                  </c:pt>
                  <c:pt idx="4">
                    <c:v>CDOC</c:v>
                  </c:pt>
                  <c:pt idx="5">
                    <c:v>Humic Substances</c:v>
                  </c:pt>
                  <c:pt idx="6">
                    <c:v>Biopolymers</c:v>
                  </c:pt>
                  <c:pt idx="7">
                    <c:v>Building Blocks</c:v>
                  </c:pt>
                  <c:pt idx="8">
                    <c:v>Neutrals</c:v>
                  </c:pt>
                </c:lvl>
                <c:lvl>
                  <c:pt idx="0">
                    <c:v>NOM-DATA</c:v>
                  </c:pt>
                </c:lvl>
              </c:multiLvlStrCache>
            </c:multiLvlStrRef>
          </c:cat>
          <c:val>
            <c:numRef>
              <c:f>'LCOCD grafiek'!$C$4:$C$14</c:f>
              <c:numCache>
                <c:formatCode>General</c:formatCode>
                <c:ptCount val="9"/>
                <c:pt idx="0">
                  <c:v>2646.25</c:v>
                </c:pt>
                <c:pt idx="1">
                  <c:v>93.25</c:v>
                </c:pt>
                <c:pt idx="2">
                  <c:v>2552.75</c:v>
                </c:pt>
                <c:pt idx="3">
                  <c:v>-54.25</c:v>
                </c:pt>
                <c:pt idx="4">
                  <c:v>2618.5</c:v>
                </c:pt>
                <c:pt idx="5">
                  <c:v>986</c:v>
                </c:pt>
                <c:pt idx="6">
                  <c:v>887.75</c:v>
                </c:pt>
                <c:pt idx="7">
                  <c:v>360</c:v>
                </c:pt>
                <c:pt idx="8">
                  <c:v>373.5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58-4A47-851B-54967A31E3DB}"/>
            </c:ext>
          </c:extLst>
        </c:ser>
        <c:ser>
          <c:idx val="2"/>
          <c:order val="2"/>
          <c:tx>
            <c:strRef>
              <c:f>'LCOCD grafiek'!$D$2:$D$3</c:f>
              <c:strCache>
                <c:ptCount val="1"/>
                <c:pt idx="0">
                  <c:v>PAN-PI-CVC-CFS-EFF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multiLvlStrRef>
              <c:f>'LCOCD grafiek'!$A$4:$A$14</c:f>
              <c:multiLvlStrCache>
                <c:ptCount val="9"/>
                <c:lvl>
                  <c:pt idx="0">
                    <c:v>TOC</c:v>
                  </c:pt>
                  <c:pt idx="1">
                    <c:v>POC</c:v>
                  </c:pt>
                  <c:pt idx="2">
                    <c:v>DOC</c:v>
                  </c:pt>
                  <c:pt idx="3">
                    <c:v>HOC</c:v>
                  </c:pt>
                  <c:pt idx="4">
                    <c:v>CDOC</c:v>
                  </c:pt>
                  <c:pt idx="5">
                    <c:v>Humic Substances</c:v>
                  </c:pt>
                  <c:pt idx="6">
                    <c:v>Biopolymers</c:v>
                  </c:pt>
                  <c:pt idx="7">
                    <c:v>Building Blocks</c:v>
                  </c:pt>
                  <c:pt idx="8">
                    <c:v>Neutrals</c:v>
                  </c:pt>
                </c:lvl>
                <c:lvl>
                  <c:pt idx="0">
                    <c:v>NOM-DATA</c:v>
                  </c:pt>
                </c:lvl>
              </c:multiLvlStrCache>
            </c:multiLvlStrRef>
          </c:cat>
          <c:val>
            <c:numRef>
              <c:f>'LCOCD grafiek'!$D$4:$D$14</c:f>
              <c:numCache>
                <c:formatCode>General</c:formatCode>
                <c:ptCount val="9"/>
                <c:pt idx="0">
                  <c:v>2183.375</c:v>
                </c:pt>
                <c:pt idx="1">
                  <c:v>49.5</c:v>
                </c:pt>
                <c:pt idx="2">
                  <c:v>2134.125</c:v>
                </c:pt>
                <c:pt idx="3">
                  <c:v>161.25</c:v>
                </c:pt>
                <c:pt idx="4">
                  <c:v>1972.875</c:v>
                </c:pt>
                <c:pt idx="5">
                  <c:v>830.75</c:v>
                </c:pt>
                <c:pt idx="6">
                  <c:v>133.875</c:v>
                </c:pt>
                <c:pt idx="7">
                  <c:v>607.5</c:v>
                </c:pt>
                <c:pt idx="8">
                  <c:v>400.75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58-4A47-851B-54967A31E3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9186184"/>
        <c:axId val="529184216"/>
      </c:barChart>
      <c:catAx>
        <c:axId val="529186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529184216"/>
        <c:crosses val="autoZero"/>
        <c:auto val="1"/>
        <c:lblAlgn val="ctr"/>
        <c:lblOffset val="100"/>
        <c:noMultiLvlLbl val="0"/>
      </c:catAx>
      <c:valAx>
        <c:axId val="5291842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529186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D3117-BD0C-4DB6-A67A-B7AB82CBD21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2A40A989-97AB-4303-B838-1226EB20BA36}">
      <dgm:prSet phldrT="[Tekst]"/>
      <dgm:spPr/>
      <dgm:t>
        <a:bodyPr/>
        <a:lstStyle/>
        <a:p>
          <a:r>
            <a:rPr lang="nl-NL" dirty="0"/>
            <a:t>CO</a:t>
          </a:r>
          <a:r>
            <a:rPr lang="nl-NL" baseline="-25000" dirty="0"/>
            <a:t>2</a:t>
          </a:r>
        </a:p>
      </dgm:t>
    </dgm:pt>
    <dgm:pt modelId="{3AC65E71-4DDC-4DED-8170-B61D940F29D4}" type="parTrans" cxnId="{CF0816F7-24A3-4EB0-905C-403AAB02C9B1}">
      <dgm:prSet/>
      <dgm:spPr/>
      <dgm:t>
        <a:bodyPr/>
        <a:lstStyle/>
        <a:p>
          <a:endParaRPr lang="nl-NL"/>
        </a:p>
      </dgm:t>
    </dgm:pt>
    <dgm:pt modelId="{69EC28DF-DEA4-4C90-BA70-ECC8FF62CFE3}" type="sibTrans" cxnId="{CF0816F7-24A3-4EB0-905C-403AAB02C9B1}">
      <dgm:prSet/>
      <dgm:spPr/>
      <dgm:t>
        <a:bodyPr/>
        <a:lstStyle/>
        <a:p>
          <a:endParaRPr lang="nl-NL"/>
        </a:p>
      </dgm:t>
    </dgm:pt>
    <dgm:pt modelId="{E1B00E5E-1447-4F7F-8F2F-81A8E0DBC69A}">
      <dgm:prSet phldrT="[Tekst]"/>
      <dgm:spPr/>
      <dgm:t>
        <a:bodyPr/>
        <a:lstStyle/>
        <a:p>
          <a:r>
            <a:rPr lang="nl-NL" err="1"/>
            <a:t>NaOH</a:t>
          </a:r>
          <a:endParaRPr lang="nl-NL"/>
        </a:p>
      </dgm:t>
    </dgm:pt>
    <dgm:pt modelId="{32E5DC17-BA59-4B9B-A1E9-E152B927678F}" type="parTrans" cxnId="{6C357FAE-2922-440E-A45B-C973FC221AF1}">
      <dgm:prSet/>
      <dgm:spPr/>
      <dgm:t>
        <a:bodyPr/>
        <a:lstStyle/>
        <a:p>
          <a:endParaRPr lang="nl-NL"/>
        </a:p>
      </dgm:t>
    </dgm:pt>
    <dgm:pt modelId="{C11903D1-9E48-40A1-AA7C-B19EE7D56F97}" type="sibTrans" cxnId="{6C357FAE-2922-440E-A45B-C973FC221AF1}">
      <dgm:prSet/>
      <dgm:spPr/>
      <dgm:t>
        <a:bodyPr/>
        <a:lstStyle/>
        <a:p>
          <a:endParaRPr lang="nl-NL"/>
        </a:p>
      </dgm:t>
    </dgm:pt>
    <dgm:pt modelId="{B7E606BB-ADD3-4A47-9D3C-E6D699BC28B8}">
      <dgm:prSet phldrT="[Tekst]"/>
      <dgm:spPr/>
      <dgm:t>
        <a:bodyPr/>
        <a:lstStyle/>
        <a:p>
          <a:r>
            <a:rPr lang="nl-NL" dirty="0"/>
            <a:t>FeCl</a:t>
          </a:r>
          <a:r>
            <a:rPr lang="nl-NL" baseline="-25000" dirty="0"/>
            <a:t>3</a:t>
          </a:r>
        </a:p>
      </dgm:t>
    </dgm:pt>
    <dgm:pt modelId="{CC2B9E51-73CF-494D-A9D9-1E84F957555F}" type="parTrans" cxnId="{4754ECA6-08F9-46B6-A395-7221CC025A3F}">
      <dgm:prSet/>
      <dgm:spPr/>
      <dgm:t>
        <a:bodyPr/>
        <a:lstStyle/>
        <a:p>
          <a:endParaRPr lang="nl-NL"/>
        </a:p>
      </dgm:t>
    </dgm:pt>
    <dgm:pt modelId="{E98F5F3D-C8FA-4DB6-8911-0D82A19C60F3}" type="sibTrans" cxnId="{4754ECA6-08F9-46B6-A395-7221CC025A3F}">
      <dgm:prSet/>
      <dgm:spPr/>
      <dgm:t>
        <a:bodyPr/>
        <a:lstStyle/>
        <a:p>
          <a:endParaRPr lang="nl-NL"/>
        </a:p>
      </dgm:t>
    </dgm:pt>
    <dgm:pt modelId="{6ECCD06C-95C2-458B-A34D-8E373AB2DD53}" type="pres">
      <dgm:prSet presAssocID="{A97D3117-BD0C-4DB6-A67A-B7AB82CBD21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2DAFC93-F832-424C-B214-FBD245C7A3BE}" type="pres">
      <dgm:prSet presAssocID="{2A40A989-97AB-4303-B838-1226EB20BA36}" presName="gear1" presStyleLbl="node1" presStyleIdx="0" presStyleCnt="3">
        <dgm:presLayoutVars>
          <dgm:chMax val="1"/>
          <dgm:bulletEnabled val="1"/>
        </dgm:presLayoutVars>
      </dgm:prSet>
      <dgm:spPr/>
    </dgm:pt>
    <dgm:pt modelId="{55777E50-26CE-4FA5-99E9-DC0664B8073C}" type="pres">
      <dgm:prSet presAssocID="{2A40A989-97AB-4303-B838-1226EB20BA36}" presName="gear1srcNode" presStyleLbl="node1" presStyleIdx="0" presStyleCnt="3"/>
      <dgm:spPr/>
    </dgm:pt>
    <dgm:pt modelId="{52FB7AAA-7AA6-4116-A8B9-3C4B408C9E25}" type="pres">
      <dgm:prSet presAssocID="{2A40A989-97AB-4303-B838-1226EB20BA36}" presName="gear1dstNode" presStyleLbl="node1" presStyleIdx="0" presStyleCnt="3"/>
      <dgm:spPr/>
    </dgm:pt>
    <dgm:pt modelId="{8AE9D84B-7185-475F-93AE-CDD68D7456A3}" type="pres">
      <dgm:prSet presAssocID="{E1B00E5E-1447-4F7F-8F2F-81A8E0DBC69A}" presName="gear2" presStyleLbl="node1" presStyleIdx="1" presStyleCnt="3">
        <dgm:presLayoutVars>
          <dgm:chMax val="1"/>
          <dgm:bulletEnabled val="1"/>
        </dgm:presLayoutVars>
      </dgm:prSet>
      <dgm:spPr/>
    </dgm:pt>
    <dgm:pt modelId="{B661446B-175B-40F5-B48B-384868C509B2}" type="pres">
      <dgm:prSet presAssocID="{E1B00E5E-1447-4F7F-8F2F-81A8E0DBC69A}" presName="gear2srcNode" presStyleLbl="node1" presStyleIdx="1" presStyleCnt="3"/>
      <dgm:spPr/>
    </dgm:pt>
    <dgm:pt modelId="{E6842ABF-588F-4CEC-8382-C5B04624A433}" type="pres">
      <dgm:prSet presAssocID="{E1B00E5E-1447-4F7F-8F2F-81A8E0DBC69A}" presName="gear2dstNode" presStyleLbl="node1" presStyleIdx="1" presStyleCnt="3"/>
      <dgm:spPr/>
    </dgm:pt>
    <dgm:pt modelId="{A30FCF52-BE14-4E5E-AA27-0A4D5EB9C421}" type="pres">
      <dgm:prSet presAssocID="{B7E606BB-ADD3-4A47-9D3C-E6D699BC28B8}" presName="gear3" presStyleLbl="node1" presStyleIdx="2" presStyleCnt="3"/>
      <dgm:spPr/>
    </dgm:pt>
    <dgm:pt modelId="{517E6775-CF56-4832-8644-DBA9655D7E31}" type="pres">
      <dgm:prSet presAssocID="{B7E606BB-ADD3-4A47-9D3C-E6D699BC28B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571784E9-C809-4799-8376-4995485A669D}" type="pres">
      <dgm:prSet presAssocID="{B7E606BB-ADD3-4A47-9D3C-E6D699BC28B8}" presName="gear3srcNode" presStyleLbl="node1" presStyleIdx="2" presStyleCnt="3"/>
      <dgm:spPr/>
    </dgm:pt>
    <dgm:pt modelId="{2E921A45-CB8B-4DE3-A969-0B8A824359D0}" type="pres">
      <dgm:prSet presAssocID="{B7E606BB-ADD3-4A47-9D3C-E6D699BC28B8}" presName="gear3dstNode" presStyleLbl="node1" presStyleIdx="2" presStyleCnt="3"/>
      <dgm:spPr/>
    </dgm:pt>
    <dgm:pt modelId="{51E2AE62-5661-4A4F-806E-2910487DFD7A}" type="pres">
      <dgm:prSet presAssocID="{69EC28DF-DEA4-4C90-BA70-ECC8FF62CFE3}" presName="connector1" presStyleLbl="sibTrans2D1" presStyleIdx="0" presStyleCnt="3"/>
      <dgm:spPr/>
    </dgm:pt>
    <dgm:pt modelId="{1D041ABE-5300-4B6B-B33F-474DCEDB95CF}" type="pres">
      <dgm:prSet presAssocID="{C11903D1-9E48-40A1-AA7C-B19EE7D56F97}" presName="connector2" presStyleLbl="sibTrans2D1" presStyleIdx="1" presStyleCnt="3"/>
      <dgm:spPr/>
    </dgm:pt>
    <dgm:pt modelId="{63D815B1-02BB-4809-9BBF-128F44B40FD2}" type="pres">
      <dgm:prSet presAssocID="{E98F5F3D-C8FA-4DB6-8911-0D82A19C60F3}" presName="connector3" presStyleLbl="sibTrans2D1" presStyleIdx="2" presStyleCnt="3"/>
      <dgm:spPr/>
    </dgm:pt>
  </dgm:ptLst>
  <dgm:cxnLst>
    <dgm:cxn modelId="{B6106814-A3E5-4453-BAA2-6F6A3BC54B21}" type="presOf" srcId="{A97D3117-BD0C-4DB6-A67A-B7AB82CBD21D}" destId="{6ECCD06C-95C2-458B-A34D-8E373AB2DD53}" srcOrd="0" destOrd="0" presId="urn:microsoft.com/office/officeart/2005/8/layout/gear1"/>
    <dgm:cxn modelId="{330B0935-69A7-4051-BB45-58132D210D82}" type="presOf" srcId="{B7E606BB-ADD3-4A47-9D3C-E6D699BC28B8}" destId="{2E921A45-CB8B-4DE3-A969-0B8A824359D0}" srcOrd="3" destOrd="0" presId="urn:microsoft.com/office/officeart/2005/8/layout/gear1"/>
    <dgm:cxn modelId="{91C4F539-55FC-4E7B-A905-4CB1E182DCE0}" type="presOf" srcId="{B7E606BB-ADD3-4A47-9D3C-E6D699BC28B8}" destId="{A30FCF52-BE14-4E5E-AA27-0A4D5EB9C421}" srcOrd="0" destOrd="0" presId="urn:microsoft.com/office/officeart/2005/8/layout/gear1"/>
    <dgm:cxn modelId="{CB07D460-EB5C-436E-B032-FCDA9A6BF350}" type="presOf" srcId="{C11903D1-9E48-40A1-AA7C-B19EE7D56F97}" destId="{1D041ABE-5300-4B6B-B33F-474DCEDB95CF}" srcOrd="0" destOrd="0" presId="urn:microsoft.com/office/officeart/2005/8/layout/gear1"/>
    <dgm:cxn modelId="{0FA5B083-EF8B-4B02-ADA1-657832BF1259}" type="presOf" srcId="{2A40A989-97AB-4303-B838-1226EB20BA36}" destId="{52FB7AAA-7AA6-4116-A8B9-3C4B408C9E25}" srcOrd="2" destOrd="0" presId="urn:microsoft.com/office/officeart/2005/8/layout/gear1"/>
    <dgm:cxn modelId="{2744438A-24E2-4A97-8D85-F4B786216D39}" type="presOf" srcId="{E1B00E5E-1447-4F7F-8F2F-81A8E0DBC69A}" destId="{E6842ABF-588F-4CEC-8382-C5B04624A433}" srcOrd="2" destOrd="0" presId="urn:microsoft.com/office/officeart/2005/8/layout/gear1"/>
    <dgm:cxn modelId="{75CF6D8A-2B58-47DD-A57B-72BE0EC3BAEF}" type="presOf" srcId="{E1B00E5E-1447-4F7F-8F2F-81A8E0DBC69A}" destId="{B661446B-175B-40F5-B48B-384868C509B2}" srcOrd="1" destOrd="0" presId="urn:microsoft.com/office/officeart/2005/8/layout/gear1"/>
    <dgm:cxn modelId="{80D5BC95-E4C2-41BC-9557-86BAD500DF27}" type="presOf" srcId="{2A40A989-97AB-4303-B838-1226EB20BA36}" destId="{55777E50-26CE-4FA5-99E9-DC0664B8073C}" srcOrd="1" destOrd="0" presId="urn:microsoft.com/office/officeart/2005/8/layout/gear1"/>
    <dgm:cxn modelId="{4754ECA6-08F9-46B6-A395-7221CC025A3F}" srcId="{A97D3117-BD0C-4DB6-A67A-B7AB82CBD21D}" destId="{B7E606BB-ADD3-4A47-9D3C-E6D699BC28B8}" srcOrd="2" destOrd="0" parTransId="{CC2B9E51-73CF-494D-A9D9-1E84F957555F}" sibTransId="{E98F5F3D-C8FA-4DB6-8911-0D82A19C60F3}"/>
    <dgm:cxn modelId="{07E100A7-2ACA-45CD-9821-55EEDC8E998F}" type="presOf" srcId="{B7E606BB-ADD3-4A47-9D3C-E6D699BC28B8}" destId="{571784E9-C809-4799-8376-4995485A669D}" srcOrd="2" destOrd="0" presId="urn:microsoft.com/office/officeart/2005/8/layout/gear1"/>
    <dgm:cxn modelId="{C29821A8-AA19-4266-BEDA-E6FB328525EE}" type="presOf" srcId="{E1B00E5E-1447-4F7F-8F2F-81A8E0DBC69A}" destId="{8AE9D84B-7185-475F-93AE-CDD68D7456A3}" srcOrd="0" destOrd="0" presId="urn:microsoft.com/office/officeart/2005/8/layout/gear1"/>
    <dgm:cxn modelId="{D61E6BAB-895A-474D-BCDF-2EF5D1AB6371}" type="presOf" srcId="{2A40A989-97AB-4303-B838-1226EB20BA36}" destId="{52DAFC93-F832-424C-B214-FBD245C7A3BE}" srcOrd="0" destOrd="0" presId="urn:microsoft.com/office/officeart/2005/8/layout/gear1"/>
    <dgm:cxn modelId="{6C357FAE-2922-440E-A45B-C973FC221AF1}" srcId="{A97D3117-BD0C-4DB6-A67A-B7AB82CBD21D}" destId="{E1B00E5E-1447-4F7F-8F2F-81A8E0DBC69A}" srcOrd="1" destOrd="0" parTransId="{32E5DC17-BA59-4B9B-A1E9-E152B927678F}" sibTransId="{C11903D1-9E48-40A1-AA7C-B19EE7D56F97}"/>
    <dgm:cxn modelId="{3F0133B2-B8EB-4FB1-A61F-8D1FAD09959E}" type="presOf" srcId="{B7E606BB-ADD3-4A47-9D3C-E6D699BC28B8}" destId="{517E6775-CF56-4832-8644-DBA9655D7E31}" srcOrd="1" destOrd="0" presId="urn:microsoft.com/office/officeart/2005/8/layout/gear1"/>
    <dgm:cxn modelId="{0B3194C6-447C-4858-8AF9-5EEF6D1C3D63}" type="presOf" srcId="{69EC28DF-DEA4-4C90-BA70-ECC8FF62CFE3}" destId="{51E2AE62-5661-4A4F-806E-2910487DFD7A}" srcOrd="0" destOrd="0" presId="urn:microsoft.com/office/officeart/2005/8/layout/gear1"/>
    <dgm:cxn modelId="{AD23D1DF-96B2-40FA-AA1A-4C6023FF3ADC}" type="presOf" srcId="{E98F5F3D-C8FA-4DB6-8911-0D82A19C60F3}" destId="{63D815B1-02BB-4809-9BBF-128F44B40FD2}" srcOrd="0" destOrd="0" presId="urn:microsoft.com/office/officeart/2005/8/layout/gear1"/>
    <dgm:cxn modelId="{CF0816F7-24A3-4EB0-905C-403AAB02C9B1}" srcId="{A97D3117-BD0C-4DB6-A67A-B7AB82CBD21D}" destId="{2A40A989-97AB-4303-B838-1226EB20BA36}" srcOrd="0" destOrd="0" parTransId="{3AC65E71-4DDC-4DED-8170-B61D940F29D4}" sibTransId="{69EC28DF-DEA4-4C90-BA70-ECC8FF62CFE3}"/>
    <dgm:cxn modelId="{BB39CCAB-EAA6-41F8-958B-26EF5CEFED7A}" type="presParOf" srcId="{6ECCD06C-95C2-458B-A34D-8E373AB2DD53}" destId="{52DAFC93-F832-424C-B214-FBD245C7A3BE}" srcOrd="0" destOrd="0" presId="urn:microsoft.com/office/officeart/2005/8/layout/gear1"/>
    <dgm:cxn modelId="{E7D3C3C4-4197-4AF2-9081-314EF1166533}" type="presParOf" srcId="{6ECCD06C-95C2-458B-A34D-8E373AB2DD53}" destId="{55777E50-26CE-4FA5-99E9-DC0664B8073C}" srcOrd="1" destOrd="0" presId="urn:microsoft.com/office/officeart/2005/8/layout/gear1"/>
    <dgm:cxn modelId="{075B7FA0-9334-4B16-B5D1-0975772BAF5B}" type="presParOf" srcId="{6ECCD06C-95C2-458B-A34D-8E373AB2DD53}" destId="{52FB7AAA-7AA6-4116-A8B9-3C4B408C9E25}" srcOrd="2" destOrd="0" presId="urn:microsoft.com/office/officeart/2005/8/layout/gear1"/>
    <dgm:cxn modelId="{FFE627E6-0CB2-409A-A011-6E65364E24E6}" type="presParOf" srcId="{6ECCD06C-95C2-458B-A34D-8E373AB2DD53}" destId="{8AE9D84B-7185-475F-93AE-CDD68D7456A3}" srcOrd="3" destOrd="0" presId="urn:microsoft.com/office/officeart/2005/8/layout/gear1"/>
    <dgm:cxn modelId="{C085B852-DB20-4152-83CF-1708A3F25171}" type="presParOf" srcId="{6ECCD06C-95C2-458B-A34D-8E373AB2DD53}" destId="{B661446B-175B-40F5-B48B-384868C509B2}" srcOrd="4" destOrd="0" presId="urn:microsoft.com/office/officeart/2005/8/layout/gear1"/>
    <dgm:cxn modelId="{5B02161C-EAA0-4C70-9A65-F3F6265C7627}" type="presParOf" srcId="{6ECCD06C-95C2-458B-A34D-8E373AB2DD53}" destId="{E6842ABF-588F-4CEC-8382-C5B04624A433}" srcOrd="5" destOrd="0" presId="urn:microsoft.com/office/officeart/2005/8/layout/gear1"/>
    <dgm:cxn modelId="{8084E952-E6AB-403F-A59F-50FE52FC040F}" type="presParOf" srcId="{6ECCD06C-95C2-458B-A34D-8E373AB2DD53}" destId="{A30FCF52-BE14-4E5E-AA27-0A4D5EB9C421}" srcOrd="6" destOrd="0" presId="urn:microsoft.com/office/officeart/2005/8/layout/gear1"/>
    <dgm:cxn modelId="{53763088-0732-4ED5-BB72-35738C5314FC}" type="presParOf" srcId="{6ECCD06C-95C2-458B-A34D-8E373AB2DD53}" destId="{517E6775-CF56-4832-8644-DBA9655D7E31}" srcOrd="7" destOrd="0" presId="urn:microsoft.com/office/officeart/2005/8/layout/gear1"/>
    <dgm:cxn modelId="{CA09B352-9B79-4E61-8BCC-1E88ED6299BA}" type="presParOf" srcId="{6ECCD06C-95C2-458B-A34D-8E373AB2DD53}" destId="{571784E9-C809-4799-8376-4995485A669D}" srcOrd="8" destOrd="0" presId="urn:microsoft.com/office/officeart/2005/8/layout/gear1"/>
    <dgm:cxn modelId="{938A31BB-5B81-48CE-814E-9DCF021EF69A}" type="presParOf" srcId="{6ECCD06C-95C2-458B-A34D-8E373AB2DD53}" destId="{2E921A45-CB8B-4DE3-A969-0B8A824359D0}" srcOrd="9" destOrd="0" presId="urn:microsoft.com/office/officeart/2005/8/layout/gear1"/>
    <dgm:cxn modelId="{C2D1F215-099C-4DBD-9AE2-BF1DCDE0C939}" type="presParOf" srcId="{6ECCD06C-95C2-458B-A34D-8E373AB2DD53}" destId="{51E2AE62-5661-4A4F-806E-2910487DFD7A}" srcOrd="10" destOrd="0" presId="urn:microsoft.com/office/officeart/2005/8/layout/gear1"/>
    <dgm:cxn modelId="{1CC6556B-B66F-4074-8A56-6E14D4B2AEC1}" type="presParOf" srcId="{6ECCD06C-95C2-458B-A34D-8E373AB2DD53}" destId="{1D041ABE-5300-4B6B-B33F-474DCEDB95CF}" srcOrd="11" destOrd="0" presId="urn:microsoft.com/office/officeart/2005/8/layout/gear1"/>
    <dgm:cxn modelId="{A06193D0-CFE6-467A-BB73-9870B5D52ADF}" type="presParOf" srcId="{6ECCD06C-95C2-458B-A34D-8E373AB2DD53}" destId="{63D815B1-02BB-4809-9BBF-128F44B40FD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7D3117-BD0C-4DB6-A67A-B7AB82CBD21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2A40A989-97AB-4303-B838-1226EB20BA36}">
      <dgm:prSet phldrT="[Tekst]"/>
      <dgm:spPr/>
      <dgm:t>
        <a:bodyPr/>
        <a:lstStyle/>
        <a:p>
          <a:r>
            <a:rPr lang="nl-NL" dirty="0"/>
            <a:t>UVT</a:t>
          </a:r>
          <a:endParaRPr lang="nl-NL" baseline="-25000" dirty="0"/>
        </a:p>
      </dgm:t>
    </dgm:pt>
    <dgm:pt modelId="{3AC65E71-4DDC-4DED-8170-B61D940F29D4}" type="parTrans" cxnId="{CF0816F7-24A3-4EB0-905C-403AAB02C9B1}">
      <dgm:prSet/>
      <dgm:spPr/>
      <dgm:t>
        <a:bodyPr/>
        <a:lstStyle/>
        <a:p>
          <a:endParaRPr lang="nl-NL"/>
        </a:p>
      </dgm:t>
    </dgm:pt>
    <dgm:pt modelId="{69EC28DF-DEA4-4C90-BA70-ECC8FF62CFE3}" type="sibTrans" cxnId="{CF0816F7-24A3-4EB0-905C-403AAB02C9B1}">
      <dgm:prSet/>
      <dgm:spPr/>
      <dgm:t>
        <a:bodyPr/>
        <a:lstStyle/>
        <a:p>
          <a:endParaRPr lang="nl-NL"/>
        </a:p>
      </dgm:t>
    </dgm:pt>
    <dgm:pt modelId="{E1B00E5E-1447-4F7F-8F2F-81A8E0DBC69A}">
      <dgm:prSet phldrT="[Tekst]"/>
      <dgm:spPr/>
      <dgm:t>
        <a:bodyPr/>
        <a:lstStyle/>
        <a:p>
          <a:r>
            <a:rPr lang="nl-NL" dirty="0"/>
            <a:t>Na</a:t>
          </a:r>
        </a:p>
      </dgm:t>
    </dgm:pt>
    <dgm:pt modelId="{32E5DC17-BA59-4B9B-A1E9-E152B927678F}" type="parTrans" cxnId="{6C357FAE-2922-440E-A45B-C973FC221AF1}">
      <dgm:prSet/>
      <dgm:spPr/>
      <dgm:t>
        <a:bodyPr/>
        <a:lstStyle/>
        <a:p>
          <a:endParaRPr lang="nl-NL"/>
        </a:p>
      </dgm:t>
    </dgm:pt>
    <dgm:pt modelId="{C11903D1-9E48-40A1-AA7C-B19EE7D56F97}" type="sibTrans" cxnId="{6C357FAE-2922-440E-A45B-C973FC221AF1}">
      <dgm:prSet/>
      <dgm:spPr/>
      <dgm:t>
        <a:bodyPr/>
        <a:lstStyle/>
        <a:p>
          <a:endParaRPr lang="nl-NL"/>
        </a:p>
      </dgm:t>
    </dgm:pt>
    <dgm:pt modelId="{B7E606BB-ADD3-4A47-9D3C-E6D699BC28B8}">
      <dgm:prSet phldrT="[Tekst]"/>
      <dgm:spPr/>
      <dgm:t>
        <a:bodyPr/>
        <a:lstStyle/>
        <a:p>
          <a:r>
            <a:rPr lang="nl-NL" dirty="0"/>
            <a:t>Cl</a:t>
          </a:r>
          <a:endParaRPr lang="nl-NL" baseline="-25000" dirty="0"/>
        </a:p>
      </dgm:t>
    </dgm:pt>
    <dgm:pt modelId="{CC2B9E51-73CF-494D-A9D9-1E84F957555F}" type="parTrans" cxnId="{4754ECA6-08F9-46B6-A395-7221CC025A3F}">
      <dgm:prSet/>
      <dgm:spPr/>
      <dgm:t>
        <a:bodyPr/>
        <a:lstStyle/>
        <a:p>
          <a:endParaRPr lang="nl-NL"/>
        </a:p>
      </dgm:t>
    </dgm:pt>
    <dgm:pt modelId="{E98F5F3D-C8FA-4DB6-8911-0D82A19C60F3}" type="sibTrans" cxnId="{4754ECA6-08F9-46B6-A395-7221CC025A3F}">
      <dgm:prSet/>
      <dgm:spPr/>
      <dgm:t>
        <a:bodyPr/>
        <a:lstStyle/>
        <a:p>
          <a:endParaRPr lang="nl-NL"/>
        </a:p>
      </dgm:t>
    </dgm:pt>
    <dgm:pt modelId="{6ECCD06C-95C2-458B-A34D-8E373AB2DD53}" type="pres">
      <dgm:prSet presAssocID="{A97D3117-BD0C-4DB6-A67A-B7AB82CBD21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2DAFC93-F832-424C-B214-FBD245C7A3BE}" type="pres">
      <dgm:prSet presAssocID="{2A40A989-97AB-4303-B838-1226EB20BA36}" presName="gear1" presStyleLbl="node1" presStyleIdx="0" presStyleCnt="3">
        <dgm:presLayoutVars>
          <dgm:chMax val="1"/>
          <dgm:bulletEnabled val="1"/>
        </dgm:presLayoutVars>
      </dgm:prSet>
      <dgm:spPr/>
    </dgm:pt>
    <dgm:pt modelId="{55777E50-26CE-4FA5-99E9-DC0664B8073C}" type="pres">
      <dgm:prSet presAssocID="{2A40A989-97AB-4303-B838-1226EB20BA36}" presName="gear1srcNode" presStyleLbl="node1" presStyleIdx="0" presStyleCnt="3"/>
      <dgm:spPr/>
    </dgm:pt>
    <dgm:pt modelId="{52FB7AAA-7AA6-4116-A8B9-3C4B408C9E25}" type="pres">
      <dgm:prSet presAssocID="{2A40A989-97AB-4303-B838-1226EB20BA36}" presName="gear1dstNode" presStyleLbl="node1" presStyleIdx="0" presStyleCnt="3"/>
      <dgm:spPr/>
    </dgm:pt>
    <dgm:pt modelId="{8AE9D84B-7185-475F-93AE-CDD68D7456A3}" type="pres">
      <dgm:prSet presAssocID="{E1B00E5E-1447-4F7F-8F2F-81A8E0DBC69A}" presName="gear2" presStyleLbl="node1" presStyleIdx="1" presStyleCnt="3">
        <dgm:presLayoutVars>
          <dgm:chMax val="1"/>
          <dgm:bulletEnabled val="1"/>
        </dgm:presLayoutVars>
      </dgm:prSet>
      <dgm:spPr/>
    </dgm:pt>
    <dgm:pt modelId="{B661446B-175B-40F5-B48B-384868C509B2}" type="pres">
      <dgm:prSet presAssocID="{E1B00E5E-1447-4F7F-8F2F-81A8E0DBC69A}" presName="gear2srcNode" presStyleLbl="node1" presStyleIdx="1" presStyleCnt="3"/>
      <dgm:spPr/>
    </dgm:pt>
    <dgm:pt modelId="{E6842ABF-588F-4CEC-8382-C5B04624A433}" type="pres">
      <dgm:prSet presAssocID="{E1B00E5E-1447-4F7F-8F2F-81A8E0DBC69A}" presName="gear2dstNode" presStyleLbl="node1" presStyleIdx="1" presStyleCnt="3"/>
      <dgm:spPr/>
    </dgm:pt>
    <dgm:pt modelId="{A30FCF52-BE14-4E5E-AA27-0A4D5EB9C421}" type="pres">
      <dgm:prSet presAssocID="{B7E606BB-ADD3-4A47-9D3C-E6D699BC28B8}" presName="gear3" presStyleLbl="node1" presStyleIdx="2" presStyleCnt="3"/>
      <dgm:spPr/>
    </dgm:pt>
    <dgm:pt modelId="{517E6775-CF56-4832-8644-DBA9655D7E31}" type="pres">
      <dgm:prSet presAssocID="{B7E606BB-ADD3-4A47-9D3C-E6D699BC28B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571784E9-C809-4799-8376-4995485A669D}" type="pres">
      <dgm:prSet presAssocID="{B7E606BB-ADD3-4A47-9D3C-E6D699BC28B8}" presName="gear3srcNode" presStyleLbl="node1" presStyleIdx="2" presStyleCnt="3"/>
      <dgm:spPr/>
    </dgm:pt>
    <dgm:pt modelId="{2E921A45-CB8B-4DE3-A969-0B8A824359D0}" type="pres">
      <dgm:prSet presAssocID="{B7E606BB-ADD3-4A47-9D3C-E6D699BC28B8}" presName="gear3dstNode" presStyleLbl="node1" presStyleIdx="2" presStyleCnt="3"/>
      <dgm:spPr/>
    </dgm:pt>
    <dgm:pt modelId="{51E2AE62-5661-4A4F-806E-2910487DFD7A}" type="pres">
      <dgm:prSet presAssocID="{69EC28DF-DEA4-4C90-BA70-ECC8FF62CFE3}" presName="connector1" presStyleLbl="sibTrans2D1" presStyleIdx="0" presStyleCnt="3"/>
      <dgm:spPr/>
    </dgm:pt>
    <dgm:pt modelId="{1D041ABE-5300-4B6B-B33F-474DCEDB95CF}" type="pres">
      <dgm:prSet presAssocID="{C11903D1-9E48-40A1-AA7C-B19EE7D56F97}" presName="connector2" presStyleLbl="sibTrans2D1" presStyleIdx="1" presStyleCnt="3"/>
      <dgm:spPr/>
    </dgm:pt>
    <dgm:pt modelId="{63D815B1-02BB-4809-9BBF-128F44B40FD2}" type="pres">
      <dgm:prSet presAssocID="{E98F5F3D-C8FA-4DB6-8911-0D82A19C60F3}" presName="connector3" presStyleLbl="sibTrans2D1" presStyleIdx="2" presStyleCnt="3"/>
      <dgm:spPr/>
    </dgm:pt>
  </dgm:ptLst>
  <dgm:cxnLst>
    <dgm:cxn modelId="{B6106814-A3E5-4453-BAA2-6F6A3BC54B21}" type="presOf" srcId="{A97D3117-BD0C-4DB6-A67A-B7AB82CBD21D}" destId="{6ECCD06C-95C2-458B-A34D-8E373AB2DD53}" srcOrd="0" destOrd="0" presId="urn:microsoft.com/office/officeart/2005/8/layout/gear1"/>
    <dgm:cxn modelId="{330B0935-69A7-4051-BB45-58132D210D82}" type="presOf" srcId="{B7E606BB-ADD3-4A47-9D3C-E6D699BC28B8}" destId="{2E921A45-CB8B-4DE3-A969-0B8A824359D0}" srcOrd="3" destOrd="0" presId="urn:microsoft.com/office/officeart/2005/8/layout/gear1"/>
    <dgm:cxn modelId="{91C4F539-55FC-4E7B-A905-4CB1E182DCE0}" type="presOf" srcId="{B7E606BB-ADD3-4A47-9D3C-E6D699BC28B8}" destId="{A30FCF52-BE14-4E5E-AA27-0A4D5EB9C421}" srcOrd="0" destOrd="0" presId="urn:microsoft.com/office/officeart/2005/8/layout/gear1"/>
    <dgm:cxn modelId="{CB07D460-EB5C-436E-B032-FCDA9A6BF350}" type="presOf" srcId="{C11903D1-9E48-40A1-AA7C-B19EE7D56F97}" destId="{1D041ABE-5300-4B6B-B33F-474DCEDB95CF}" srcOrd="0" destOrd="0" presId="urn:microsoft.com/office/officeart/2005/8/layout/gear1"/>
    <dgm:cxn modelId="{0FA5B083-EF8B-4B02-ADA1-657832BF1259}" type="presOf" srcId="{2A40A989-97AB-4303-B838-1226EB20BA36}" destId="{52FB7AAA-7AA6-4116-A8B9-3C4B408C9E25}" srcOrd="2" destOrd="0" presId="urn:microsoft.com/office/officeart/2005/8/layout/gear1"/>
    <dgm:cxn modelId="{2744438A-24E2-4A97-8D85-F4B786216D39}" type="presOf" srcId="{E1B00E5E-1447-4F7F-8F2F-81A8E0DBC69A}" destId="{E6842ABF-588F-4CEC-8382-C5B04624A433}" srcOrd="2" destOrd="0" presId="urn:microsoft.com/office/officeart/2005/8/layout/gear1"/>
    <dgm:cxn modelId="{75CF6D8A-2B58-47DD-A57B-72BE0EC3BAEF}" type="presOf" srcId="{E1B00E5E-1447-4F7F-8F2F-81A8E0DBC69A}" destId="{B661446B-175B-40F5-B48B-384868C509B2}" srcOrd="1" destOrd="0" presId="urn:microsoft.com/office/officeart/2005/8/layout/gear1"/>
    <dgm:cxn modelId="{80D5BC95-E4C2-41BC-9557-86BAD500DF27}" type="presOf" srcId="{2A40A989-97AB-4303-B838-1226EB20BA36}" destId="{55777E50-26CE-4FA5-99E9-DC0664B8073C}" srcOrd="1" destOrd="0" presId="urn:microsoft.com/office/officeart/2005/8/layout/gear1"/>
    <dgm:cxn modelId="{4754ECA6-08F9-46B6-A395-7221CC025A3F}" srcId="{A97D3117-BD0C-4DB6-A67A-B7AB82CBD21D}" destId="{B7E606BB-ADD3-4A47-9D3C-E6D699BC28B8}" srcOrd="2" destOrd="0" parTransId="{CC2B9E51-73CF-494D-A9D9-1E84F957555F}" sibTransId="{E98F5F3D-C8FA-4DB6-8911-0D82A19C60F3}"/>
    <dgm:cxn modelId="{07E100A7-2ACA-45CD-9821-55EEDC8E998F}" type="presOf" srcId="{B7E606BB-ADD3-4A47-9D3C-E6D699BC28B8}" destId="{571784E9-C809-4799-8376-4995485A669D}" srcOrd="2" destOrd="0" presId="urn:microsoft.com/office/officeart/2005/8/layout/gear1"/>
    <dgm:cxn modelId="{C29821A8-AA19-4266-BEDA-E6FB328525EE}" type="presOf" srcId="{E1B00E5E-1447-4F7F-8F2F-81A8E0DBC69A}" destId="{8AE9D84B-7185-475F-93AE-CDD68D7456A3}" srcOrd="0" destOrd="0" presId="urn:microsoft.com/office/officeart/2005/8/layout/gear1"/>
    <dgm:cxn modelId="{D61E6BAB-895A-474D-BCDF-2EF5D1AB6371}" type="presOf" srcId="{2A40A989-97AB-4303-B838-1226EB20BA36}" destId="{52DAFC93-F832-424C-B214-FBD245C7A3BE}" srcOrd="0" destOrd="0" presId="urn:microsoft.com/office/officeart/2005/8/layout/gear1"/>
    <dgm:cxn modelId="{6C357FAE-2922-440E-A45B-C973FC221AF1}" srcId="{A97D3117-BD0C-4DB6-A67A-B7AB82CBD21D}" destId="{E1B00E5E-1447-4F7F-8F2F-81A8E0DBC69A}" srcOrd="1" destOrd="0" parTransId="{32E5DC17-BA59-4B9B-A1E9-E152B927678F}" sibTransId="{C11903D1-9E48-40A1-AA7C-B19EE7D56F97}"/>
    <dgm:cxn modelId="{3F0133B2-B8EB-4FB1-A61F-8D1FAD09959E}" type="presOf" srcId="{B7E606BB-ADD3-4A47-9D3C-E6D699BC28B8}" destId="{517E6775-CF56-4832-8644-DBA9655D7E31}" srcOrd="1" destOrd="0" presId="urn:microsoft.com/office/officeart/2005/8/layout/gear1"/>
    <dgm:cxn modelId="{0B3194C6-447C-4858-8AF9-5EEF6D1C3D63}" type="presOf" srcId="{69EC28DF-DEA4-4C90-BA70-ECC8FF62CFE3}" destId="{51E2AE62-5661-4A4F-806E-2910487DFD7A}" srcOrd="0" destOrd="0" presId="urn:microsoft.com/office/officeart/2005/8/layout/gear1"/>
    <dgm:cxn modelId="{AD23D1DF-96B2-40FA-AA1A-4C6023FF3ADC}" type="presOf" srcId="{E98F5F3D-C8FA-4DB6-8911-0D82A19C60F3}" destId="{63D815B1-02BB-4809-9BBF-128F44B40FD2}" srcOrd="0" destOrd="0" presId="urn:microsoft.com/office/officeart/2005/8/layout/gear1"/>
    <dgm:cxn modelId="{CF0816F7-24A3-4EB0-905C-403AAB02C9B1}" srcId="{A97D3117-BD0C-4DB6-A67A-B7AB82CBD21D}" destId="{2A40A989-97AB-4303-B838-1226EB20BA36}" srcOrd="0" destOrd="0" parTransId="{3AC65E71-4DDC-4DED-8170-B61D940F29D4}" sibTransId="{69EC28DF-DEA4-4C90-BA70-ECC8FF62CFE3}"/>
    <dgm:cxn modelId="{BB39CCAB-EAA6-41F8-958B-26EF5CEFED7A}" type="presParOf" srcId="{6ECCD06C-95C2-458B-A34D-8E373AB2DD53}" destId="{52DAFC93-F832-424C-B214-FBD245C7A3BE}" srcOrd="0" destOrd="0" presId="urn:microsoft.com/office/officeart/2005/8/layout/gear1"/>
    <dgm:cxn modelId="{E7D3C3C4-4197-4AF2-9081-314EF1166533}" type="presParOf" srcId="{6ECCD06C-95C2-458B-A34D-8E373AB2DD53}" destId="{55777E50-26CE-4FA5-99E9-DC0664B8073C}" srcOrd="1" destOrd="0" presId="urn:microsoft.com/office/officeart/2005/8/layout/gear1"/>
    <dgm:cxn modelId="{075B7FA0-9334-4B16-B5D1-0975772BAF5B}" type="presParOf" srcId="{6ECCD06C-95C2-458B-A34D-8E373AB2DD53}" destId="{52FB7AAA-7AA6-4116-A8B9-3C4B408C9E25}" srcOrd="2" destOrd="0" presId="urn:microsoft.com/office/officeart/2005/8/layout/gear1"/>
    <dgm:cxn modelId="{FFE627E6-0CB2-409A-A011-6E65364E24E6}" type="presParOf" srcId="{6ECCD06C-95C2-458B-A34D-8E373AB2DD53}" destId="{8AE9D84B-7185-475F-93AE-CDD68D7456A3}" srcOrd="3" destOrd="0" presId="urn:microsoft.com/office/officeart/2005/8/layout/gear1"/>
    <dgm:cxn modelId="{C085B852-DB20-4152-83CF-1708A3F25171}" type="presParOf" srcId="{6ECCD06C-95C2-458B-A34D-8E373AB2DD53}" destId="{B661446B-175B-40F5-B48B-384868C509B2}" srcOrd="4" destOrd="0" presId="urn:microsoft.com/office/officeart/2005/8/layout/gear1"/>
    <dgm:cxn modelId="{5B02161C-EAA0-4C70-9A65-F3F6265C7627}" type="presParOf" srcId="{6ECCD06C-95C2-458B-A34D-8E373AB2DD53}" destId="{E6842ABF-588F-4CEC-8382-C5B04624A433}" srcOrd="5" destOrd="0" presId="urn:microsoft.com/office/officeart/2005/8/layout/gear1"/>
    <dgm:cxn modelId="{8084E952-E6AB-403F-A59F-50FE52FC040F}" type="presParOf" srcId="{6ECCD06C-95C2-458B-A34D-8E373AB2DD53}" destId="{A30FCF52-BE14-4E5E-AA27-0A4D5EB9C421}" srcOrd="6" destOrd="0" presId="urn:microsoft.com/office/officeart/2005/8/layout/gear1"/>
    <dgm:cxn modelId="{53763088-0732-4ED5-BB72-35738C5314FC}" type="presParOf" srcId="{6ECCD06C-95C2-458B-A34D-8E373AB2DD53}" destId="{517E6775-CF56-4832-8644-DBA9655D7E31}" srcOrd="7" destOrd="0" presId="urn:microsoft.com/office/officeart/2005/8/layout/gear1"/>
    <dgm:cxn modelId="{CA09B352-9B79-4E61-8BCC-1E88ED6299BA}" type="presParOf" srcId="{6ECCD06C-95C2-458B-A34D-8E373AB2DD53}" destId="{571784E9-C809-4799-8376-4995485A669D}" srcOrd="8" destOrd="0" presId="urn:microsoft.com/office/officeart/2005/8/layout/gear1"/>
    <dgm:cxn modelId="{938A31BB-5B81-48CE-814E-9DCF021EF69A}" type="presParOf" srcId="{6ECCD06C-95C2-458B-A34D-8E373AB2DD53}" destId="{2E921A45-CB8B-4DE3-A969-0B8A824359D0}" srcOrd="9" destOrd="0" presId="urn:microsoft.com/office/officeart/2005/8/layout/gear1"/>
    <dgm:cxn modelId="{C2D1F215-099C-4DBD-9AE2-BF1DCDE0C939}" type="presParOf" srcId="{6ECCD06C-95C2-458B-A34D-8E373AB2DD53}" destId="{51E2AE62-5661-4A4F-806E-2910487DFD7A}" srcOrd="10" destOrd="0" presId="urn:microsoft.com/office/officeart/2005/8/layout/gear1"/>
    <dgm:cxn modelId="{1CC6556B-B66F-4074-8A56-6E14D4B2AEC1}" type="presParOf" srcId="{6ECCD06C-95C2-458B-A34D-8E373AB2DD53}" destId="{1D041ABE-5300-4B6B-B33F-474DCEDB95CF}" srcOrd="11" destOrd="0" presId="urn:microsoft.com/office/officeart/2005/8/layout/gear1"/>
    <dgm:cxn modelId="{A06193D0-CFE6-467A-BB73-9870B5D52ADF}" type="presParOf" srcId="{6ECCD06C-95C2-458B-A34D-8E373AB2DD53}" destId="{63D815B1-02BB-4809-9BBF-128F44B40FD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AFC93-F832-424C-B214-FBD245C7A3BE}">
      <dsp:nvSpPr>
        <dsp:cNvPr id="0" name=""/>
        <dsp:cNvSpPr/>
      </dsp:nvSpPr>
      <dsp:spPr>
        <a:xfrm>
          <a:off x="1767310" y="1457485"/>
          <a:ext cx="1781371" cy="1781371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CO</a:t>
          </a:r>
          <a:r>
            <a:rPr lang="nl-NL" sz="1900" kern="1200" baseline="-25000" dirty="0"/>
            <a:t>2</a:t>
          </a:r>
        </a:p>
      </dsp:txBody>
      <dsp:txXfrm>
        <a:off x="2125445" y="1874763"/>
        <a:ext cx="1065101" cy="915661"/>
      </dsp:txXfrm>
    </dsp:sp>
    <dsp:sp modelId="{8AE9D84B-7185-475F-93AE-CDD68D7456A3}">
      <dsp:nvSpPr>
        <dsp:cNvPr id="0" name=""/>
        <dsp:cNvSpPr/>
      </dsp:nvSpPr>
      <dsp:spPr>
        <a:xfrm>
          <a:off x="730876" y="1036434"/>
          <a:ext cx="1295542" cy="129554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err="1"/>
            <a:t>NaOH</a:t>
          </a:r>
          <a:endParaRPr lang="nl-NL" sz="1900" kern="1200"/>
        </a:p>
      </dsp:txBody>
      <dsp:txXfrm>
        <a:off x="1057033" y="1364562"/>
        <a:ext cx="643228" cy="639286"/>
      </dsp:txXfrm>
    </dsp:sp>
    <dsp:sp modelId="{A30FCF52-BE14-4E5E-AA27-0A4D5EB9C421}">
      <dsp:nvSpPr>
        <dsp:cNvPr id="0" name=""/>
        <dsp:cNvSpPr/>
      </dsp:nvSpPr>
      <dsp:spPr>
        <a:xfrm rot="20700000">
          <a:off x="1456512" y="142641"/>
          <a:ext cx="1269367" cy="1269367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FeCl</a:t>
          </a:r>
          <a:r>
            <a:rPr lang="nl-NL" sz="1900" kern="1200" baseline="-25000" dirty="0"/>
            <a:t>3</a:t>
          </a:r>
        </a:p>
      </dsp:txBody>
      <dsp:txXfrm rot="-20700000">
        <a:off x="1734922" y="421051"/>
        <a:ext cx="712548" cy="712548"/>
      </dsp:txXfrm>
    </dsp:sp>
    <dsp:sp modelId="{51E2AE62-5661-4A4F-806E-2910487DFD7A}">
      <dsp:nvSpPr>
        <dsp:cNvPr id="0" name=""/>
        <dsp:cNvSpPr/>
      </dsp:nvSpPr>
      <dsp:spPr>
        <a:xfrm>
          <a:off x="1620132" y="1194433"/>
          <a:ext cx="2280155" cy="2280155"/>
        </a:xfrm>
        <a:prstGeom prst="circularArrow">
          <a:avLst>
            <a:gd name="adj1" fmla="val 4687"/>
            <a:gd name="adj2" fmla="val 299029"/>
            <a:gd name="adj3" fmla="val 2488099"/>
            <a:gd name="adj4" fmla="val 1592311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41ABE-5300-4B6B-B33F-474DCEDB95CF}">
      <dsp:nvSpPr>
        <dsp:cNvPr id="0" name=""/>
        <dsp:cNvSpPr/>
      </dsp:nvSpPr>
      <dsp:spPr>
        <a:xfrm>
          <a:off x="501438" y="753879"/>
          <a:ext cx="1656675" cy="16566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815B1-02BB-4809-9BBF-128F44B40FD2}">
      <dsp:nvSpPr>
        <dsp:cNvPr id="0" name=""/>
        <dsp:cNvSpPr/>
      </dsp:nvSpPr>
      <dsp:spPr>
        <a:xfrm>
          <a:off x="1162894" y="-131296"/>
          <a:ext cx="1786229" cy="178622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AFC93-F832-424C-B214-FBD245C7A3BE}">
      <dsp:nvSpPr>
        <dsp:cNvPr id="0" name=""/>
        <dsp:cNvSpPr/>
      </dsp:nvSpPr>
      <dsp:spPr>
        <a:xfrm>
          <a:off x="1767310" y="1457485"/>
          <a:ext cx="1781371" cy="1781371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/>
            <a:t>UVT</a:t>
          </a:r>
          <a:endParaRPr lang="nl-NL" sz="3800" kern="1200" baseline="-25000" dirty="0"/>
        </a:p>
      </dsp:txBody>
      <dsp:txXfrm>
        <a:off x="2125445" y="1874763"/>
        <a:ext cx="1065101" cy="915661"/>
      </dsp:txXfrm>
    </dsp:sp>
    <dsp:sp modelId="{8AE9D84B-7185-475F-93AE-CDD68D7456A3}">
      <dsp:nvSpPr>
        <dsp:cNvPr id="0" name=""/>
        <dsp:cNvSpPr/>
      </dsp:nvSpPr>
      <dsp:spPr>
        <a:xfrm>
          <a:off x="730876" y="1036434"/>
          <a:ext cx="1295542" cy="129554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/>
            <a:t>Na</a:t>
          </a:r>
        </a:p>
      </dsp:txBody>
      <dsp:txXfrm>
        <a:off x="1057033" y="1364562"/>
        <a:ext cx="643228" cy="639286"/>
      </dsp:txXfrm>
    </dsp:sp>
    <dsp:sp modelId="{A30FCF52-BE14-4E5E-AA27-0A4D5EB9C421}">
      <dsp:nvSpPr>
        <dsp:cNvPr id="0" name=""/>
        <dsp:cNvSpPr/>
      </dsp:nvSpPr>
      <dsp:spPr>
        <a:xfrm rot="20700000">
          <a:off x="1456512" y="142641"/>
          <a:ext cx="1269367" cy="1269367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/>
            <a:t>Cl</a:t>
          </a:r>
          <a:endParaRPr lang="nl-NL" sz="3800" kern="1200" baseline="-25000" dirty="0"/>
        </a:p>
      </dsp:txBody>
      <dsp:txXfrm rot="-20700000">
        <a:off x="1734922" y="421051"/>
        <a:ext cx="712548" cy="712548"/>
      </dsp:txXfrm>
    </dsp:sp>
    <dsp:sp modelId="{51E2AE62-5661-4A4F-806E-2910487DFD7A}">
      <dsp:nvSpPr>
        <dsp:cNvPr id="0" name=""/>
        <dsp:cNvSpPr/>
      </dsp:nvSpPr>
      <dsp:spPr>
        <a:xfrm>
          <a:off x="1620132" y="1194433"/>
          <a:ext cx="2280155" cy="2280155"/>
        </a:xfrm>
        <a:prstGeom prst="circularArrow">
          <a:avLst>
            <a:gd name="adj1" fmla="val 4687"/>
            <a:gd name="adj2" fmla="val 299029"/>
            <a:gd name="adj3" fmla="val 2488099"/>
            <a:gd name="adj4" fmla="val 1592311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41ABE-5300-4B6B-B33F-474DCEDB95CF}">
      <dsp:nvSpPr>
        <dsp:cNvPr id="0" name=""/>
        <dsp:cNvSpPr/>
      </dsp:nvSpPr>
      <dsp:spPr>
        <a:xfrm>
          <a:off x="501438" y="753879"/>
          <a:ext cx="1656675" cy="16566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815B1-02BB-4809-9BBF-128F44B40FD2}">
      <dsp:nvSpPr>
        <dsp:cNvPr id="0" name=""/>
        <dsp:cNvSpPr/>
      </dsp:nvSpPr>
      <dsp:spPr>
        <a:xfrm>
          <a:off x="1162894" y="-131296"/>
          <a:ext cx="1786229" cy="178622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22FA2-0889-44F0-8BB6-1DACD58F01F0}" type="datetimeFigureOut">
              <a:rPr lang="nl-NL" smtClean="0"/>
              <a:t>11-5-2022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55C4D-5468-4E1F-B1D6-3F7581BDE7A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350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Tata 35</a:t>
            </a:r>
          </a:p>
          <a:p>
            <a:r>
              <a:rPr lang="nl-NL" dirty="0"/>
              <a:t>WCB 43</a:t>
            </a:r>
          </a:p>
          <a:p>
            <a:r>
              <a:rPr lang="nl-NL" dirty="0"/>
              <a:t>WPJ 58</a:t>
            </a:r>
          </a:p>
          <a:p>
            <a:r>
              <a:rPr lang="nl-NL" dirty="0"/>
              <a:t>Duin 43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55C4D-5468-4E1F-B1D6-3F7581BDE7A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4279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PSA3 SIX-C90</a:t>
            </a:r>
            <a:endParaRPr lang="en-US">
              <a:latin typeface="Arial"/>
              <a:cs typeface="Arial" charset="0"/>
            </a:endParaRPr>
          </a:p>
          <a:p>
            <a:pPr marL="385445" indent="-385445"/>
            <a:r>
              <a:rPr lang="en-US" err="1">
                <a:latin typeface="Arial"/>
                <a:cs typeface="Arial"/>
              </a:rPr>
              <a:t>Stabiel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lage</a:t>
            </a:r>
            <a:r>
              <a:rPr lang="en-US">
                <a:latin typeface="Arial"/>
                <a:cs typeface="Arial"/>
              </a:rPr>
              <a:t> TMP </a:t>
            </a:r>
            <a:r>
              <a:rPr lang="en-US" err="1">
                <a:latin typeface="Arial"/>
                <a:cs typeface="Arial"/>
              </a:rPr>
              <a:t>na</a:t>
            </a:r>
            <a:r>
              <a:rPr lang="en-US">
                <a:latin typeface="Arial"/>
                <a:cs typeface="Arial"/>
              </a:rPr>
              <a:t> (EC)BW </a:t>
            </a:r>
            <a:r>
              <a:rPr lang="en-US" err="1">
                <a:latin typeface="Arial"/>
                <a:cs typeface="Arial"/>
              </a:rPr>
              <a:t>bij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een</a:t>
            </a:r>
            <a:r>
              <a:rPr lang="en-US">
                <a:latin typeface="Arial"/>
                <a:cs typeface="Arial"/>
              </a:rPr>
              <a:t> flux van 80-90 l/m2/h</a:t>
            </a:r>
          </a:p>
          <a:p>
            <a:pPr marL="385445" indent="-385445"/>
            <a:r>
              <a:rPr lang="en-US">
                <a:latin typeface="Arial"/>
                <a:cs typeface="Arial"/>
              </a:rPr>
              <a:t>In </a:t>
            </a:r>
            <a:r>
              <a:rPr lang="en-US" err="1">
                <a:latin typeface="Arial"/>
                <a:cs typeface="Arial"/>
              </a:rPr>
              <a:t>periode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augustus</a:t>
            </a:r>
            <a:r>
              <a:rPr lang="en-US">
                <a:latin typeface="Arial"/>
                <a:cs typeface="Arial"/>
              </a:rPr>
              <a:t> tm </a:t>
            </a:r>
            <a:r>
              <a:rPr lang="en-US" err="1">
                <a:latin typeface="Arial"/>
                <a:cs typeface="Arial"/>
              </a:rPr>
              <a:t>oktober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loopt</a:t>
            </a:r>
            <a:r>
              <a:rPr lang="en-US">
                <a:latin typeface="Arial"/>
                <a:cs typeface="Arial"/>
              </a:rPr>
              <a:t> de TMP </a:t>
            </a:r>
            <a:r>
              <a:rPr lang="en-US" err="1">
                <a:latin typeface="Arial"/>
                <a:cs typeface="Arial"/>
              </a:rPr>
              <a:t>toename</a:t>
            </a:r>
            <a:r>
              <a:rPr lang="en-US">
                <a:latin typeface="Arial"/>
                <a:cs typeface="Arial"/>
              </a:rPr>
              <a:t> in </a:t>
            </a:r>
            <a:r>
              <a:rPr lang="en-US" err="1">
                <a:latin typeface="Arial"/>
                <a:cs typeface="Arial"/>
              </a:rPr>
              <a:t>een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filtratiecyclus</a:t>
            </a:r>
            <a:r>
              <a:rPr lang="en-US">
                <a:latin typeface="Arial"/>
                <a:cs typeface="Arial"/>
              </a:rPr>
              <a:t> op van 30 kPa </a:t>
            </a:r>
            <a:r>
              <a:rPr lang="en-US" err="1">
                <a:latin typeface="Arial"/>
                <a:cs typeface="Arial"/>
              </a:rPr>
              <a:t>naar</a:t>
            </a:r>
            <a:r>
              <a:rPr lang="en-US">
                <a:latin typeface="Arial"/>
                <a:cs typeface="Arial"/>
              </a:rPr>
              <a:t> 80 kPa</a:t>
            </a: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Coagulatie-C1 pilot</a:t>
            </a:r>
            <a:endParaRPr lang="en-US">
              <a:latin typeface="Arial"/>
              <a:cs typeface="Arial" charset="0"/>
            </a:endParaRPr>
          </a:p>
          <a:p>
            <a:pPr marL="385445" indent="-385445"/>
            <a:r>
              <a:rPr lang="en-US" err="1">
                <a:latin typeface="Arial"/>
                <a:cs typeface="Arial"/>
              </a:rPr>
              <a:t>Stabiel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lage</a:t>
            </a:r>
            <a:r>
              <a:rPr lang="en-US">
                <a:latin typeface="Arial"/>
                <a:cs typeface="Arial"/>
              </a:rPr>
              <a:t> TMP </a:t>
            </a:r>
            <a:r>
              <a:rPr lang="en-US" err="1">
                <a:latin typeface="Arial"/>
                <a:cs typeface="Arial"/>
              </a:rPr>
              <a:t>bij</a:t>
            </a:r>
            <a:r>
              <a:rPr lang="en-US">
                <a:latin typeface="Arial"/>
                <a:cs typeface="Arial"/>
              </a:rPr>
              <a:t> flux van 90-180 l/m2/h </a:t>
            </a:r>
            <a:r>
              <a:rPr lang="en-US" err="1">
                <a:latin typeface="Arial"/>
                <a:cs typeface="Arial"/>
              </a:rPr>
              <a:t>bij</a:t>
            </a:r>
            <a:r>
              <a:rPr lang="en-US">
                <a:latin typeface="Arial"/>
                <a:cs typeface="Arial"/>
              </a:rPr>
              <a:t> Fe carry-over &lt;5-15 mg/L</a:t>
            </a:r>
            <a:endParaRPr lang="en-US">
              <a:latin typeface="Arial"/>
            </a:endParaRPr>
          </a:p>
          <a:p>
            <a:pPr marL="385445" indent="-385445"/>
            <a:r>
              <a:rPr lang="en-US">
                <a:latin typeface="Arial"/>
                <a:cs typeface="Arial"/>
              </a:rPr>
              <a:t>De TMP </a:t>
            </a:r>
            <a:r>
              <a:rPr lang="en-US" err="1">
                <a:latin typeface="Arial"/>
                <a:cs typeface="Arial"/>
              </a:rPr>
              <a:t>toename</a:t>
            </a:r>
            <a:r>
              <a:rPr lang="en-US">
                <a:latin typeface="Arial"/>
                <a:cs typeface="Arial"/>
              </a:rPr>
              <a:t> in </a:t>
            </a:r>
            <a:r>
              <a:rPr lang="en-US" err="1">
                <a:latin typeface="Arial"/>
                <a:cs typeface="Arial"/>
              </a:rPr>
              <a:t>een</a:t>
            </a:r>
            <a:r>
              <a:rPr lang="en-US">
                <a:latin typeface="Arial"/>
                <a:cs typeface="Arial"/>
              </a:rPr>
              <a:t> de </a:t>
            </a:r>
            <a:r>
              <a:rPr lang="en-US" err="1">
                <a:latin typeface="Arial"/>
                <a:cs typeface="Arial"/>
              </a:rPr>
              <a:t>filtratiecyclus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blijft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rond</a:t>
            </a:r>
            <a:r>
              <a:rPr lang="en-US">
                <a:latin typeface="Arial"/>
                <a:cs typeface="Arial"/>
              </a:rPr>
              <a:t> de 5-20 kPa</a:t>
            </a:r>
            <a:endParaRPr lang="en-US">
              <a:latin typeface="Arial"/>
            </a:endParaRPr>
          </a:p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1BB6-F7DA-414F-B95A-39426F6F4D6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7968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1BB6-F7DA-414F-B95A-39426F6F4D6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460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jdelijke aanduiding voor titel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2306638"/>
          </a:xfrm>
        </p:spPr>
        <p:txBody>
          <a:bodyPr anchor="ctr"/>
          <a:lstStyle>
            <a:lvl1pPr algn="ctr">
              <a:defRPr sz="34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stijl te bewerken</a:t>
            </a:r>
          </a:p>
        </p:txBody>
      </p:sp>
      <p:sp>
        <p:nvSpPr>
          <p:cNvPr id="18435" name="Tijdelijke aanduiding voor tekst 2"/>
          <p:cNvSpPr>
            <a:spLocks noGrp="1"/>
          </p:cNvSpPr>
          <p:nvPr>
            <p:ph type="subTitle" idx="1"/>
          </p:nvPr>
        </p:nvSpPr>
        <p:spPr>
          <a:xfrm>
            <a:off x="760413" y="4437063"/>
            <a:ext cx="8353425" cy="914400"/>
          </a:xfrm>
        </p:spPr>
        <p:txBody>
          <a:bodyPr/>
          <a:lstStyle>
            <a:lvl1pPr marL="0" indent="0" algn="ctr">
              <a:buFont typeface="Arial" charset="0"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Klikken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E5F0A63F-10AA-4F87-B474-F5EC7F44C3EC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96888019-FFA9-48D9-B9FA-39579BBF3D0F}" type="slidenum">
              <a:rPr lang="nl-NL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300" b="1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15813" indent="0">
              <a:buNone/>
              <a:defRPr sz="3200"/>
            </a:lvl2pPr>
            <a:lvl3pPr marL="1031626" indent="0">
              <a:buNone/>
              <a:defRPr sz="2700"/>
            </a:lvl3pPr>
            <a:lvl4pPr marL="1547439" indent="0">
              <a:buNone/>
              <a:defRPr sz="2300"/>
            </a:lvl4pPr>
            <a:lvl5pPr marL="2063252" indent="0">
              <a:buNone/>
              <a:defRPr sz="2300"/>
            </a:lvl5pPr>
            <a:lvl6pPr marL="2579065" indent="0">
              <a:buNone/>
              <a:defRPr sz="2300"/>
            </a:lvl6pPr>
            <a:lvl7pPr marL="3094878" indent="0">
              <a:buNone/>
              <a:defRPr sz="2300"/>
            </a:lvl7pPr>
            <a:lvl8pPr marL="3610691" indent="0">
              <a:buNone/>
              <a:defRPr sz="2300"/>
            </a:lvl8pPr>
            <a:lvl9pPr marL="4126504" indent="0">
              <a:buNone/>
              <a:defRPr sz="2300"/>
            </a:lvl9pPr>
          </a:lstStyle>
          <a:p>
            <a:pPr lv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75F28E-221E-4D98-A202-A7D101726225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637450-25B1-44F3-BBE8-CC2B25CF3346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060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9809BB-540A-4053-80AA-A3C175A073ED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322B6D-5481-4562-A9F4-233D8E56C645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7847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0"/>
            <a:ext cx="6521450" cy="585152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8800C3-0206-4577-853A-D51DF408C911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AB309D-8A77-405A-A9A5-9BB735FAE9FE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1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ijdelijke aanduiding voor titel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2306638"/>
          </a:xfrm>
        </p:spPr>
        <p:txBody>
          <a:bodyPr anchor="ctr"/>
          <a:lstStyle>
            <a:lvl1pPr algn="ctr"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het opmaakprofiel te bewerken</a:t>
            </a:r>
          </a:p>
        </p:txBody>
      </p:sp>
      <p:sp>
        <p:nvSpPr>
          <p:cNvPr id="21508" name="Tijdelijke aanduiding voor tekst 2"/>
          <p:cNvSpPr>
            <a:spLocks noGrp="1"/>
          </p:cNvSpPr>
          <p:nvPr>
            <p:ph type="subTitle" idx="1"/>
          </p:nvPr>
        </p:nvSpPr>
        <p:spPr>
          <a:xfrm>
            <a:off x="760413" y="4437063"/>
            <a:ext cx="8353425" cy="914400"/>
          </a:xfrm>
        </p:spPr>
        <p:txBody>
          <a:bodyPr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het opmaakprofiel van de modelondertitel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849FD3F9-5544-487F-BFB9-C2848EEE1F8A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E614E4D-4D14-4FE6-A797-92E3AEF22B81}" type="slidenum">
              <a:rPr lang="nl-NL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3B23A-D296-48F3-8948-913EC3E43545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3A9DE-8F31-4129-A108-706B5F5FA89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329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4FD959-39DA-4A14-AD81-9C77C9F205D1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A3C528-AE39-4D86-AC05-8BCA86E141B4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087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2085975"/>
            <a:ext cx="4381500" cy="3863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29200" y="2085975"/>
            <a:ext cx="4381500" cy="3863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238691-70A0-41DD-B9BC-419DE6EDD0B9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4ABF43-A9A7-4061-8670-4A419299513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8202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C20F1-C716-40FD-BE23-C3F6987FC02C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4369EE-47A2-4286-ADA6-131E71548EE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7736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2380E2-FF49-49CC-AA52-42BCD0EA5694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74B68E-0642-45C3-BC24-F253A1B36A5B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3287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949C0B-7287-4AF0-9F72-D90E9283D5E2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B03E00-EDF1-4D1F-AD88-03A0B469FFED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06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56A537-8E1D-4432-AFF9-F5F89A025DE8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15F101-18DC-4191-82DA-E707BF033D31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2304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C40E54-4D44-4F75-9B1F-EB7B287D49E1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007FA5-ACF0-4B22-90B0-FAEB4F6C95A7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8131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3E6EB3-543D-4313-B67D-FA4C5AF1581E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303391-FA45-44B3-AEFB-C4D7215C980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70429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611BF8-FD9C-4250-B41E-C69C2F3A3AF6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E8DD45-9300-46C8-9073-A113754AEEA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9405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181850" y="557213"/>
            <a:ext cx="2228850" cy="5392737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557213"/>
            <a:ext cx="6534150" cy="5392737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4C641B-4FC8-4A9C-9551-B0D8072AB7A5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376A63-3EEA-4028-8FBA-1AF84F657910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1892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D61A25-EE4E-4BCC-B986-E96F72C7223D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6DC576-B1E0-44A4-987C-06BC18A1F5BE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594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4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1581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16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74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63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9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948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10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265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5FEEE4-F7CE-4597-9376-61331290AC43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8277E7-87A4-4D3A-A3A3-77BCEF87F81B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3868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A32008-41BC-4F7D-9DAD-2F15AAE38F0D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E5CA55-ECD2-4FC1-A85A-A898B7237CF7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91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E5E448-8973-4F92-A7D6-722770D64227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60C3F6-8231-4ACE-A7CE-256E62557E8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148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EA6158-2DDE-49EC-8C23-04940DAE01E0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254589-E39A-46CB-8AC6-E1A1F3C77B3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058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FB847A-3BBE-44C2-8C29-CBBD9388E6B1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ECE793-96FF-4144-9DF5-9BCD907B308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071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3" y="273049"/>
            <a:ext cx="3259006" cy="1162051"/>
          </a:xfrm>
        </p:spPr>
        <p:txBody>
          <a:bodyPr/>
          <a:lstStyle>
            <a:lvl1pPr algn="l">
              <a:defRPr sz="2300" b="1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95303" y="1435102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02C055-6618-4532-B3F7-CB731D400D06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19A569-556F-4096-861E-7C768E2F112F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13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3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1" t="83611"/>
          <a:stretch>
            <a:fillRect/>
          </a:stretch>
        </p:blipFill>
        <p:spPr bwMode="auto">
          <a:xfrm>
            <a:off x="7113588" y="5734050"/>
            <a:ext cx="279241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2" b="85695"/>
          <a:stretch>
            <a:fillRect/>
          </a:stretch>
        </p:blipFill>
        <p:spPr bwMode="auto">
          <a:xfrm>
            <a:off x="7400925" y="0"/>
            <a:ext cx="2505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5300" y="557213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95300" y="2085975"/>
            <a:ext cx="891540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136650" y="6356350"/>
            <a:ext cx="2160588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928A6C34-98DB-4C7F-94FD-F5A4E4E31DC8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0050" y="6361113"/>
            <a:ext cx="6477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69590F07-7A13-4AD7-86C9-26E35B870C28}" type="slidenum">
              <a:rPr lang="nl-NL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0" r:id="rId4"/>
    <p:sldLayoutId id="2147483659" r:id="rId5"/>
    <p:sldLayoutId id="2147483658" r:id="rId6"/>
    <p:sldLayoutId id="2147483657" r:id="rId7"/>
    <p:sldLayoutId id="2147483656" r:id="rId8"/>
    <p:sldLayoutId id="2147483655" r:id="rId9"/>
    <p:sldLayoutId id="2147483654" r:id="rId10"/>
    <p:sldLayoutId id="2147483653" r:id="rId11"/>
    <p:sldLayoutId id="2147483652" r:id="rId12"/>
  </p:sldLayoutIdLst>
  <p:txStyles>
    <p:titleStyle>
      <a:lvl1pPr algn="l" defTabSz="1030288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Arial" charset="0"/>
          <a:ea typeface="+mj-ea"/>
          <a:cs typeface="+mj-cs"/>
        </a:defRPr>
      </a:lvl1pPr>
      <a:lvl2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85763" indent="-385763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2"/>
          </a:solidFill>
          <a:latin typeface="Arial" charset="0"/>
          <a:ea typeface="+mn-ea"/>
          <a:cs typeface="+mn-cs"/>
        </a:defRPr>
      </a:lvl1pPr>
      <a:lvl2pPr marL="836613" indent="-322263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2"/>
          </a:solidFill>
          <a:latin typeface="Arial" charset="0"/>
          <a:ea typeface="+mn-ea"/>
          <a:cs typeface="+mn-cs"/>
        </a:defRPr>
      </a:lvl2pPr>
      <a:lvl3pPr marL="1289050" indent="-257175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00" kern="1200">
          <a:solidFill>
            <a:schemeClr val="tx2"/>
          </a:solidFill>
          <a:latin typeface="Arial" charset="0"/>
          <a:ea typeface="+mn-ea"/>
          <a:cs typeface="+mn-cs"/>
        </a:defRPr>
      </a:lvl3pPr>
      <a:lvl4pPr marL="1804988" indent="-257175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2"/>
          </a:solidFill>
          <a:latin typeface="Arial" charset="0"/>
          <a:ea typeface="+mn-ea"/>
          <a:cs typeface="+mn-cs"/>
        </a:defRPr>
      </a:lvl4pPr>
      <a:lvl5pPr marL="2320925" indent="-257175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2"/>
          </a:solidFill>
          <a:latin typeface="Arial" charset="0"/>
          <a:ea typeface="+mn-ea"/>
          <a:cs typeface="+mn-cs"/>
        </a:defRPr>
      </a:lvl5pPr>
      <a:lvl6pPr marL="2836972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785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598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4411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813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626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439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252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9065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878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691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504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0" name="Picture 3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1" t="83611"/>
          <a:stretch>
            <a:fillRect/>
          </a:stretch>
        </p:blipFill>
        <p:spPr bwMode="auto">
          <a:xfrm>
            <a:off x="7113588" y="5734050"/>
            <a:ext cx="279241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2" b="85695"/>
          <a:stretch>
            <a:fillRect/>
          </a:stretch>
        </p:blipFill>
        <p:spPr bwMode="auto">
          <a:xfrm>
            <a:off x="7400925" y="0"/>
            <a:ext cx="2505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5300" y="557213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20484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95300" y="2085975"/>
            <a:ext cx="891540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136650" y="6356350"/>
            <a:ext cx="2160588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AF8307A1-122D-4DAD-AAC6-8F61982A0745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0050" y="6361113"/>
            <a:ext cx="6477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8C1E0095-1E91-43FA-9112-92BEC9E4F489}" type="slidenum">
              <a:rPr lang="nl-NL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85763" indent="-385763" algn="l" defTabSz="1030288" rtl="0" fontAlgn="base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836613" indent="-322263" algn="l" defTabSz="1030288" rtl="0" fontAlgn="base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chemeClr val="tx2"/>
          </a:solidFill>
          <a:latin typeface="+mn-lt"/>
        </a:defRPr>
      </a:lvl2pPr>
      <a:lvl3pPr marL="1289050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•"/>
        <a:defRPr sz="1700">
          <a:solidFill>
            <a:schemeClr val="tx2"/>
          </a:solidFill>
          <a:latin typeface="+mn-lt"/>
        </a:defRPr>
      </a:lvl3pPr>
      <a:lvl4pPr marL="1804988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2"/>
          </a:solidFill>
          <a:latin typeface="+mn-lt"/>
        </a:defRPr>
      </a:lvl4pPr>
      <a:lvl5pPr marL="23209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5pPr>
      <a:lvl6pPr marL="27781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6pPr>
      <a:lvl7pPr marL="32353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7pPr>
      <a:lvl8pPr marL="36925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8pPr>
      <a:lvl9pPr marL="41497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PWN </a:t>
            </a:r>
            <a:r>
              <a:rPr lang="nl-NL" dirty="0" err="1"/>
              <a:t>production</a:t>
            </a:r>
            <a:r>
              <a:rPr lang="nl-NL" dirty="0"/>
              <a:t> system</a:t>
            </a:r>
          </a:p>
        </p:txBody>
      </p:sp>
      <p:sp>
        <p:nvSpPr>
          <p:cNvPr id="22531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863D0F-5D2B-4C05-80B3-E3B2BA6D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Reverse </a:t>
            </a:r>
            <a:r>
              <a:rPr lang="nl-NL" dirty="0" err="1"/>
              <a:t>osmosis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BBC455-38DB-44F8-8C4E-C203A3889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7949BE0-88AD-4C01-9D36-9961ABA72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" y="1628800"/>
            <a:ext cx="7887383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90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Coagulatie voor </a:t>
            </a:r>
            <a:r>
              <a:rPr lang="nl-NL" err="1">
                <a:latin typeface="Arial"/>
                <a:cs typeface="Arial"/>
              </a:rPr>
              <a:t>Ceramac</a:t>
            </a:r>
            <a:br>
              <a:rPr lang="nl-NL"/>
            </a:br>
            <a:r>
              <a:rPr lang="nl-NL" sz="1600">
                <a:latin typeface="Arial"/>
                <a:cs typeface="Arial"/>
              </a:rPr>
              <a:t>update fase 1</a:t>
            </a:r>
            <a:endParaRPr lang="nl-NL"/>
          </a:p>
        </p:txBody>
      </p:sp>
      <p:sp>
        <p:nvSpPr>
          <p:cNvPr id="22531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Bram Martijn, Jim Plooij en Jink Gude</a:t>
            </a:r>
          </a:p>
          <a:p>
            <a:r>
              <a:rPr lang="nl-NL" err="1"/>
              <a:t>Rev</a:t>
            </a:r>
            <a:r>
              <a:rPr lang="nl-NL"/>
              <a:t>. 0 	27-10-2020</a:t>
            </a:r>
          </a:p>
          <a:p>
            <a:endParaRPr lang="nl-NL"/>
          </a:p>
          <a:p>
            <a:r>
              <a:rPr lang="nl-NL"/>
              <a:t>28-10-2020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88D74-BB15-40F6-BCFD-53899013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978" y="356645"/>
            <a:ext cx="8915400" cy="1002786"/>
          </a:xfrm>
        </p:spPr>
        <p:txBody>
          <a:bodyPr/>
          <a:lstStyle/>
          <a:p>
            <a:br>
              <a:rPr lang="nl-NL"/>
            </a:br>
            <a:r>
              <a:rPr lang="nl-NL" sz="3200"/>
              <a:t>Vergelijking Andijk 3 en CVC</a:t>
            </a:r>
            <a:br>
              <a:rPr lang="nl-NL" sz="3200"/>
            </a:br>
            <a:r>
              <a:rPr lang="nl-NL" sz="2000"/>
              <a:t>Trans </a:t>
            </a:r>
            <a:r>
              <a:rPr lang="nl-NL" sz="2000" err="1"/>
              <a:t>Membrane</a:t>
            </a:r>
            <a:r>
              <a:rPr lang="nl-NL" sz="2000"/>
              <a:t> </a:t>
            </a:r>
            <a:r>
              <a:rPr lang="nl-NL" sz="2000" err="1"/>
              <a:t>Pressure</a:t>
            </a:r>
            <a:r>
              <a:rPr lang="nl-NL" sz="2000"/>
              <a:t> (TMP)</a:t>
            </a:r>
            <a:br>
              <a:rPr lang="nl-NL"/>
            </a:br>
            <a:endParaRPr lang="nl-NL" sz="1800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02AFE2AA-1596-4C11-8BB5-ED5B2D212AF1}"/>
              </a:ext>
            </a:extLst>
          </p:cNvPr>
          <p:cNvSpPr/>
          <p:nvPr/>
        </p:nvSpPr>
        <p:spPr>
          <a:xfrm>
            <a:off x="1136342" y="4225771"/>
            <a:ext cx="3301752" cy="13227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DB7E83FA-7751-4E01-BCD4-788F6CAEC149}"/>
              </a:ext>
            </a:extLst>
          </p:cNvPr>
          <p:cNvSpPr/>
          <p:nvPr/>
        </p:nvSpPr>
        <p:spPr>
          <a:xfrm>
            <a:off x="4438093" y="4394447"/>
            <a:ext cx="1288003" cy="11051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B02BAE-2DC6-423F-B4D9-AC3306B678A1}"/>
              </a:ext>
            </a:extLst>
          </p:cNvPr>
          <p:cNvSpPr txBox="1">
            <a:spLocks/>
          </p:cNvSpPr>
          <p:nvPr/>
        </p:nvSpPr>
        <p:spPr>
          <a:xfrm>
            <a:off x="264481" y="1358424"/>
            <a:ext cx="8915400" cy="701196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445" indent="-385445">
              <a:lnSpc>
                <a:spcPct val="90000"/>
              </a:lnSpc>
            </a:pPr>
            <a:r>
              <a:rPr lang="nl-NL" sz="1500">
                <a:latin typeface="Arial"/>
                <a:cs typeface="Arial"/>
              </a:rPr>
              <a:t>Testen in groen zeer stabiele en lage TMP op hogere flux in vergelijking tot PSA3, andere testen instabiele en lijken niet haalbaar</a:t>
            </a:r>
            <a:endParaRPr lang="nl-NL" sz="1700" b="1">
              <a:latin typeface="Arial"/>
              <a:cs typeface="Arial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EFFEC5B-3F08-42C9-B053-B4C131AFA8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84" b="13156"/>
          <a:stretch/>
        </p:blipFill>
        <p:spPr>
          <a:xfrm>
            <a:off x="197065" y="1951604"/>
            <a:ext cx="9050232" cy="4885686"/>
          </a:xfrm>
          <a:prstGeom prst="rect">
            <a:avLst/>
          </a:prstGeom>
        </p:spPr>
      </p:pic>
      <p:sp>
        <p:nvSpPr>
          <p:cNvPr id="9" name="Ovaal 8">
            <a:extLst>
              <a:ext uri="{FF2B5EF4-FFF2-40B4-BE49-F238E27FC236}">
                <a16:creationId xmlns:a16="http://schemas.microsoft.com/office/drawing/2014/main" id="{93CC64AD-6315-4CEC-8551-5E44CC0C21D2}"/>
              </a:ext>
            </a:extLst>
          </p:cNvPr>
          <p:cNvSpPr/>
          <p:nvPr/>
        </p:nvSpPr>
        <p:spPr>
          <a:xfrm>
            <a:off x="450197" y="4491750"/>
            <a:ext cx="3834688" cy="132277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DF3F3D8C-30D4-4361-B131-1045437BDB2D}"/>
              </a:ext>
            </a:extLst>
          </p:cNvPr>
          <p:cNvSpPr/>
          <p:nvPr/>
        </p:nvSpPr>
        <p:spPr>
          <a:xfrm>
            <a:off x="4370676" y="4612090"/>
            <a:ext cx="1288003" cy="110513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4160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61D5E5-5810-4058-AD6C-D3C13F59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0" y="173255"/>
            <a:ext cx="8915400" cy="1143000"/>
          </a:xfrm>
        </p:spPr>
        <p:txBody>
          <a:bodyPr wrap="square" anchor="b">
            <a:normAutofit/>
          </a:bodyPr>
          <a:lstStyle/>
          <a:p>
            <a:r>
              <a:rPr lang="en-GB" err="1"/>
              <a:t>Waterkwaliteit</a:t>
            </a:r>
            <a:r>
              <a:rPr lang="en-GB"/>
              <a:t> (1)</a:t>
            </a:r>
            <a:br>
              <a:rPr lang="en-GB"/>
            </a:br>
            <a:r>
              <a:rPr lang="en-GB" sz="1800" err="1"/>
              <a:t>indicatie</a:t>
            </a:r>
            <a:r>
              <a:rPr lang="en-GB" sz="1800"/>
              <a:t> </a:t>
            </a:r>
            <a:r>
              <a:rPr lang="en-GB" sz="1800" err="1"/>
              <a:t>zonder</a:t>
            </a:r>
            <a:r>
              <a:rPr lang="en-GB" sz="1800"/>
              <a:t> </a:t>
            </a:r>
            <a:r>
              <a:rPr lang="en-GB" sz="1800" err="1"/>
              <a:t>onderscheid</a:t>
            </a:r>
            <a:r>
              <a:rPr lang="en-GB" sz="1800"/>
              <a:t> </a:t>
            </a:r>
            <a:r>
              <a:rPr lang="en-GB" sz="1800" err="1"/>
              <a:t>naar</a:t>
            </a:r>
            <a:r>
              <a:rPr lang="en-GB" sz="1800"/>
              <a:t> </a:t>
            </a:r>
            <a:r>
              <a:rPr lang="en-GB" sz="1800" err="1"/>
              <a:t>procesinstellingen</a:t>
            </a:r>
            <a:endParaRPr lang="en-GB" sz="180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90F7AA6-0AF2-4698-92C8-C0FBBF87F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32113" y="1452597"/>
            <a:ext cx="4378590" cy="722279"/>
          </a:xfrm>
        </p:spPr>
        <p:txBody>
          <a:bodyPr/>
          <a:lstStyle/>
          <a:p>
            <a:r>
              <a:rPr lang="en-US" sz="1800">
                <a:latin typeface="Arial"/>
                <a:cs typeface="Arial"/>
              </a:rPr>
              <a:t>Uitgelicht</a:t>
            </a:r>
            <a:endParaRPr lang="en-US" sz="1800">
              <a:cs typeface="Arial"/>
            </a:endParaRPr>
          </a:p>
          <a:p>
            <a:r>
              <a:rPr lang="en-US" sz="1800">
                <a:latin typeface="Arial"/>
                <a:cs typeface="Arial"/>
              </a:rPr>
              <a:t>Coagulatie-C1-eff vs SIX-CM PSA</a:t>
            </a:r>
            <a:endParaRPr lang="en-US" sz="1800">
              <a:cs typeface="Arial"/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C87DA3A6-94D4-4645-A350-771C06270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6329" y="2174875"/>
            <a:ext cx="4598520" cy="3951288"/>
          </a:xfrm>
        </p:spPr>
        <p:txBody>
          <a:bodyPr/>
          <a:lstStyle/>
          <a:p>
            <a:pPr marL="385445" indent="-385445"/>
            <a:r>
              <a:rPr lang="en-US" sz="1800">
                <a:latin typeface="Arial"/>
                <a:cs typeface="Arial"/>
              </a:rPr>
              <a:t>Chloride: 134 mg/L </a:t>
            </a:r>
            <a:r>
              <a:rPr lang="en-US" sz="1800" err="1">
                <a:latin typeface="Arial"/>
                <a:cs typeface="Arial"/>
              </a:rPr>
              <a:t>i.p.v</a:t>
            </a:r>
            <a:r>
              <a:rPr lang="en-US" sz="1800">
                <a:latin typeface="Arial"/>
                <a:cs typeface="Arial"/>
              </a:rPr>
              <a:t>. 167 mg/L</a:t>
            </a:r>
            <a:endParaRPr lang="en-US">
              <a:latin typeface="Arial"/>
              <a:cs typeface="Arial"/>
            </a:endParaRPr>
          </a:p>
          <a:p>
            <a:pPr marL="385445" indent="-385445"/>
            <a:r>
              <a:rPr lang="en-US" sz="1800" err="1">
                <a:latin typeface="Arial"/>
                <a:cs typeface="Arial"/>
              </a:rPr>
              <a:t>Sulfaat</a:t>
            </a:r>
            <a:r>
              <a:rPr lang="en-US" sz="1800">
                <a:latin typeface="Arial"/>
                <a:cs typeface="Arial"/>
              </a:rPr>
              <a:t>: 100 mg/L </a:t>
            </a:r>
            <a:r>
              <a:rPr lang="en-US" sz="1800" err="1">
                <a:latin typeface="Arial"/>
                <a:cs typeface="Arial"/>
              </a:rPr>
              <a:t>ipv</a:t>
            </a:r>
            <a:r>
              <a:rPr lang="en-US" sz="1800">
                <a:latin typeface="Arial"/>
                <a:cs typeface="Arial"/>
              </a:rPr>
              <a:t> 12 mg/L</a:t>
            </a:r>
          </a:p>
          <a:p>
            <a:pPr marL="385445" indent="-385445"/>
            <a:r>
              <a:rPr lang="en-US" sz="1800">
                <a:latin typeface="Arial"/>
                <a:cs typeface="Arial"/>
              </a:rPr>
              <a:t>DOC: 2,4 mg/L </a:t>
            </a:r>
            <a:r>
              <a:rPr lang="en-US" sz="1800" err="1">
                <a:latin typeface="Arial"/>
                <a:cs typeface="Arial"/>
              </a:rPr>
              <a:t>ipv</a:t>
            </a:r>
            <a:r>
              <a:rPr lang="en-US" sz="1800">
                <a:latin typeface="Arial"/>
                <a:cs typeface="Arial"/>
              </a:rPr>
              <a:t> 2,3 mg/L</a:t>
            </a:r>
          </a:p>
          <a:p>
            <a:pPr marL="385445" indent="-385445"/>
            <a:r>
              <a:rPr lang="en-US" sz="1800">
                <a:latin typeface="Arial"/>
                <a:cs typeface="Arial"/>
              </a:rPr>
              <a:t>UVT:</a:t>
            </a:r>
          </a:p>
          <a:p>
            <a:pPr marL="836295" lvl="1" indent="-321945"/>
            <a:r>
              <a:rPr lang="en-US" sz="1600" err="1">
                <a:latin typeface="Arial"/>
                <a:cs typeface="Arial"/>
              </a:rPr>
              <a:t>Bij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volledige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sedementatie</a:t>
            </a:r>
            <a:r>
              <a:rPr lang="en-US" sz="1600">
                <a:latin typeface="Arial"/>
                <a:cs typeface="Arial"/>
              </a:rPr>
              <a:t> conform SIX-CM PSA</a:t>
            </a:r>
          </a:p>
          <a:p>
            <a:pPr marL="836295" lvl="1" indent="-321945"/>
            <a:r>
              <a:rPr lang="en-US" sz="1600" err="1">
                <a:latin typeface="Arial"/>
                <a:cs typeface="Arial"/>
              </a:rPr>
              <a:t>Bij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gedeeltelijke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sedimentatie</a:t>
            </a:r>
            <a:r>
              <a:rPr lang="en-US" sz="1600">
                <a:latin typeface="Arial"/>
                <a:cs typeface="Arial"/>
              </a:rPr>
              <a:t>  90%-92% </a:t>
            </a:r>
            <a:r>
              <a:rPr lang="en-US" sz="1600" err="1">
                <a:latin typeface="Arial"/>
                <a:cs typeface="Arial"/>
              </a:rPr>
              <a:t>ipv</a:t>
            </a:r>
            <a:r>
              <a:rPr lang="en-US" sz="1600">
                <a:latin typeface="Arial"/>
                <a:cs typeface="Arial"/>
              </a:rPr>
              <a:t> 93%</a:t>
            </a:r>
          </a:p>
          <a:p>
            <a:pPr marL="836295" lvl="1" indent="-321945"/>
            <a:r>
              <a:rPr lang="nl-NL" sz="1600">
                <a:latin typeface="Arial"/>
                <a:cs typeface="Arial"/>
              </a:rPr>
              <a:t>Oorzaak UVT variatie: desorptie</a:t>
            </a:r>
          </a:p>
          <a:p>
            <a:pPr marL="836295" lvl="1" indent="-321945"/>
            <a:r>
              <a:rPr lang="nl-NL" sz="1600">
                <a:latin typeface="Arial"/>
                <a:cs typeface="Arial"/>
              </a:rPr>
              <a:t>pH verhoging met vlokken resulteert in daling UV-t en stijging DOC</a:t>
            </a:r>
          </a:p>
          <a:p>
            <a:pPr marL="836295" lvl="1" indent="-321945"/>
            <a:endParaRPr lang="en-US" sz="1600">
              <a:latin typeface="Arial"/>
              <a:cs typeface="Arial"/>
            </a:endParaRPr>
          </a:p>
          <a:p>
            <a:pPr marL="0" indent="0">
              <a:buNone/>
            </a:pPr>
            <a:endParaRPr lang="en-US" sz="180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782918DE-C618-47E8-8776-177F6E8B8944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92231" y="1540299"/>
          <a:ext cx="4581658" cy="3446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897">
                  <a:extLst>
                    <a:ext uri="{9D8B030D-6E8A-4147-A177-3AD203B41FA5}">
                      <a16:colId xmlns:a16="http://schemas.microsoft.com/office/drawing/2014/main" val="3493826688"/>
                    </a:ext>
                  </a:extLst>
                </a:gridCol>
                <a:gridCol w="560781">
                  <a:extLst>
                    <a:ext uri="{9D8B030D-6E8A-4147-A177-3AD203B41FA5}">
                      <a16:colId xmlns:a16="http://schemas.microsoft.com/office/drawing/2014/main" val="3715330811"/>
                    </a:ext>
                  </a:extLst>
                </a:gridCol>
                <a:gridCol w="394502">
                  <a:extLst>
                    <a:ext uri="{9D8B030D-6E8A-4147-A177-3AD203B41FA5}">
                      <a16:colId xmlns:a16="http://schemas.microsoft.com/office/drawing/2014/main" val="760595849"/>
                    </a:ext>
                  </a:extLst>
                </a:gridCol>
                <a:gridCol w="634550">
                  <a:extLst>
                    <a:ext uri="{9D8B030D-6E8A-4147-A177-3AD203B41FA5}">
                      <a16:colId xmlns:a16="http://schemas.microsoft.com/office/drawing/2014/main" val="3932931914"/>
                    </a:ext>
                  </a:extLst>
                </a:gridCol>
                <a:gridCol w="590836">
                  <a:extLst>
                    <a:ext uri="{9D8B030D-6E8A-4147-A177-3AD203B41FA5}">
                      <a16:colId xmlns:a16="http://schemas.microsoft.com/office/drawing/2014/main" val="564320033"/>
                    </a:ext>
                  </a:extLst>
                </a:gridCol>
                <a:gridCol w="521917">
                  <a:extLst>
                    <a:ext uri="{9D8B030D-6E8A-4147-A177-3AD203B41FA5}">
                      <a16:colId xmlns:a16="http://schemas.microsoft.com/office/drawing/2014/main" val="874727278"/>
                    </a:ext>
                  </a:extLst>
                </a:gridCol>
                <a:gridCol w="493743">
                  <a:extLst>
                    <a:ext uri="{9D8B030D-6E8A-4147-A177-3AD203B41FA5}">
                      <a16:colId xmlns:a16="http://schemas.microsoft.com/office/drawing/2014/main" val="3735083569"/>
                    </a:ext>
                  </a:extLst>
                </a:gridCol>
                <a:gridCol w="671432">
                  <a:extLst>
                    <a:ext uri="{9D8B030D-6E8A-4147-A177-3AD203B41FA5}">
                      <a16:colId xmlns:a16="http://schemas.microsoft.com/office/drawing/2014/main" val="186409331"/>
                    </a:ext>
                  </a:extLst>
                </a:gridCol>
              </a:tblGrid>
              <a:tr h="485588"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Ruw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Six-PSA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CM PSA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i="1" u="none" strike="noStrike">
                          <a:effectLst/>
                        </a:rPr>
                        <a:t>Six-pi</a:t>
                      </a:r>
                      <a:endParaRPr lang="nl-NL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Coa-eff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C1-eff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2521645098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n=4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n=4</a:t>
                      </a:r>
                      <a:endParaRPr lang="nl-NL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n=8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n=8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3938408769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Chloride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121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167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1" u="none" strike="noStrike">
                          <a:solidFill>
                            <a:srgbClr val="7030A0"/>
                          </a:solidFill>
                          <a:effectLst/>
                        </a:rPr>
                        <a:t>167</a:t>
                      </a:r>
                      <a:endParaRPr lang="nl-NL" sz="1400" b="1" i="1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 dirty="0">
                          <a:effectLst/>
                        </a:rPr>
                        <a:t>202</a:t>
                      </a:r>
                      <a:endParaRPr lang="nl-NL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1" u="none" strike="noStrike" kern="120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134</a:t>
                      </a: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112538113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Sulfaat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57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2</a:t>
                      </a:r>
                      <a:endParaRPr lang="nl-NL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173515575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DOC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 C/L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5,2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3,2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1" u="none" strike="noStrike" kern="120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</a:t>
                      </a: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2,55</a:t>
                      </a:r>
                      <a:endParaRPr lang="nl-NL" sz="14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1" u="none" strike="noStrike" kern="120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2,1</a:t>
                      </a: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1" u="none" strike="noStrike" kern="120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2,4</a:t>
                      </a: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308252033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UV-t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77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92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93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92</a:t>
                      </a:r>
                      <a:endParaRPr lang="nl-NL" sz="14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93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90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472768215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Natrium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nl-NL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83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102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3847104391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HCO</a:t>
                      </a:r>
                      <a:r>
                        <a:rPr lang="nl-NL" sz="1400" u="none" strike="noStrike" baseline="-25000">
                          <a:effectLst/>
                        </a:rPr>
                        <a:t>3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129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114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112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74</a:t>
                      </a:r>
                      <a:endParaRPr lang="nl-NL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620814143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pH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7,8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8,0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7,6</a:t>
                      </a:r>
                      <a:endParaRPr lang="nl-NL" sz="14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6,4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7,9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2484330175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Mangaan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30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57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34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28</a:t>
                      </a:r>
                      <a:endParaRPr lang="nl-NL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57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30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1933945146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NO</a:t>
                      </a:r>
                      <a:r>
                        <a:rPr lang="nl-NL" sz="1400" u="none" strike="noStrike" baseline="-25000">
                          <a:effectLst/>
                        </a:rPr>
                        <a:t>3</a:t>
                      </a:r>
                      <a:endParaRPr lang="nl-NL" sz="1400" b="0" i="0" u="none" strike="noStrike" baseline="-25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1,1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0,6</a:t>
                      </a:r>
                      <a:endParaRPr lang="nl-NL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2051378262"/>
                  </a:ext>
                </a:extLst>
              </a:tr>
            </a:tbl>
          </a:graphicData>
        </a:graphic>
      </p:graphicFrame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D76CCB3D-C8F1-4AD7-A428-BCAC350341FA}"/>
              </a:ext>
            </a:extLst>
          </p:cNvPr>
          <p:cNvSpPr txBox="1">
            <a:spLocks/>
          </p:cNvSpPr>
          <p:nvPr/>
        </p:nvSpPr>
        <p:spPr bwMode="auto">
          <a:xfrm>
            <a:off x="316636" y="5336712"/>
            <a:ext cx="4636364" cy="78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b" anchorCtr="0" compatLnSpc="1">
            <a:prstTxWarp prst="textNoShape">
              <a:avLst/>
            </a:prstTxWarp>
          </a:bodyPr>
          <a:lstStyle>
            <a:lvl1pPr marL="0" indent="0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700" b="1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515813" indent="0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300" b="1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031626" indent="0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547439" indent="0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b="1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063252" indent="0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b="1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579065" indent="0" algn="l" defTabSz="1031626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878" indent="0" algn="l" defTabSz="1031626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91" indent="0" algn="l" defTabSz="1031626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504" indent="0" algn="l" defTabSz="1031626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800" b="0">
                <a:latin typeface="Arial"/>
                <a:cs typeface="Arial"/>
              </a:rPr>
              <a:t>Directe </a:t>
            </a:r>
            <a:r>
              <a:rPr lang="nl-NL" sz="1800" b="0" err="1">
                <a:latin typeface="Arial"/>
                <a:cs typeface="Arial"/>
              </a:rPr>
              <a:t>celtelling</a:t>
            </a:r>
            <a:r>
              <a:rPr lang="nl-NL" sz="1800" b="0">
                <a:latin typeface="Arial"/>
                <a:cs typeface="Arial"/>
              </a:rPr>
              <a:t>: logverwijdering &gt;4,4</a:t>
            </a:r>
            <a:endParaRPr lang="en-US" sz="1800" b="0">
              <a:cs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b="0">
                <a:latin typeface="Arial"/>
                <a:cs typeface="Arial"/>
              </a:rPr>
              <a:t>Integer membraan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b="0">
                <a:latin typeface="Arial"/>
                <a:cs typeface="Arial"/>
              </a:rPr>
              <a:t>Goede desinfectiecapaciteit PSA3</a:t>
            </a:r>
          </a:p>
        </p:txBody>
      </p:sp>
    </p:spTree>
    <p:extLst>
      <p:ext uri="{BB962C8B-B14F-4D97-AF65-F5344CB8AC3E}">
        <p14:creationId xmlns:p14="http://schemas.microsoft.com/office/powerpoint/2010/main" val="174465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870C1-B8E1-4A2F-9FE6-C5C2E42FF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3" y="426389"/>
            <a:ext cx="8915400" cy="1143000"/>
          </a:xfrm>
        </p:spPr>
        <p:txBody>
          <a:bodyPr wrap="square" anchor="b">
            <a:normAutofit/>
          </a:bodyPr>
          <a:lstStyle/>
          <a:p>
            <a:r>
              <a:rPr lang="en-GB">
                <a:latin typeface="Arial"/>
                <a:cs typeface="Arial"/>
              </a:rPr>
              <a:t>Waterkwaliteit (2)</a:t>
            </a:r>
            <a:br>
              <a:rPr lang="en-GB">
                <a:latin typeface="Arial"/>
                <a:cs typeface="Arial"/>
              </a:rPr>
            </a:br>
            <a:r>
              <a:rPr lang="en-US" sz="2000">
                <a:latin typeface="Arial"/>
                <a:cs typeface="Arial"/>
              </a:rPr>
              <a:t>Organische stof karakterisering influent CM</a:t>
            </a:r>
            <a:endParaRPr lang="en-GB" sz="2000" b="0">
              <a:latin typeface="Arial"/>
              <a:cs typeface="Arial"/>
            </a:endParaRP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F84787B-5A38-4755-8A59-E2FDFE1A3D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32113" y="1863148"/>
            <a:ext cx="4497718" cy="4107150"/>
          </a:xfrm>
        </p:spPr>
        <p:txBody>
          <a:bodyPr/>
          <a:lstStyle/>
          <a:p>
            <a:pPr marL="385445" indent="-385445"/>
            <a:r>
              <a:rPr lang="en-US" sz="1800">
                <a:latin typeface="Arial"/>
                <a:cs typeface="Arial"/>
              </a:rPr>
              <a:t>Vergelijkbaar verwijderingsrendement DOC </a:t>
            </a:r>
            <a:r>
              <a:rPr lang="en-US" sz="1800" err="1">
                <a:latin typeface="Arial"/>
                <a:cs typeface="Arial"/>
              </a:rPr>
              <a:t>tussen</a:t>
            </a:r>
            <a:r>
              <a:rPr lang="en-US" sz="1800">
                <a:latin typeface="Arial"/>
                <a:cs typeface="Arial"/>
              </a:rPr>
              <a:t> SIX </a:t>
            </a:r>
            <a:r>
              <a:rPr lang="en-US" sz="1800" err="1">
                <a:latin typeface="Arial"/>
                <a:cs typeface="Arial"/>
              </a:rPr>
              <a:t>en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Coagulatie</a:t>
            </a:r>
            <a:r>
              <a:rPr lang="en-US" sz="1800">
                <a:latin typeface="Arial"/>
                <a:cs typeface="Arial"/>
              </a:rPr>
              <a:t> met twee </a:t>
            </a:r>
            <a:r>
              <a:rPr lang="en-US" sz="1800" err="1">
                <a:latin typeface="Arial"/>
                <a:cs typeface="Arial"/>
              </a:rPr>
              <a:t>verschillen</a:t>
            </a:r>
            <a:r>
              <a:rPr lang="en-US" sz="1800">
                <a:latin typeface="Arial"/>
                <a:cs typeface="Arial"/>
              </a:rPr>
              <a:t>:</a:t>
            </a:r>
            <a:endParaRPr lang="en-US">
              <a:latin typeface="Arial"/>
              <a:cs typeface="Arial"/>
            </a:endParaRPr>
          </a:p>
          <a:p>
            <a:pPr marL="385445" indent="0">
              <a:buNone/>
            </a:pPr>
            <a:r>
              <a:rPr lang="en-US" sz="1800">
                <a:latin typeface="Arial"/>
                <a:cs typeface="Arial"/>
              </a:rPr>
              <a:t>Biopolymeren worden:</a:t>
            </a:r>
          </a:p>
          <a:p>
            <a:pPr marL="671195" indent="-285750"/>
            <a:r>
              <a:rPr lang="en-US" sz="1600">
                <a:latin typeface="Arial"/>
                <a:cs typeface="Arial"/>
              </a:rPr>
              <a:t>niet </a:t>
            </a:r>
            <a:r>
              <a:rPr lang="en-US" sz="1600" err="1">
                <a:latin typeface="Arial"/>
                <a:cs typeface="Arial"/>
              </a:rPr>
              <a:t>verwijderd</a:t>
            </a:r>
            <a:r>
              <a:rPr lang="en-US" sz="1600">
                <a:latin typeface="Arial"/>
                <a:cs typeface="Arial"/>
              </a:rPr>
              <a:t> in SIX</a:t>
            </a:r>
            <a:endParaRPr lang="en-US" sz="1600">
              <a:cs typeface="Arial" charset="0"/>
            </a:endParaRPr>
          </a:p>
          <a:p>
            <a:pPr marL="671195" indent="-285750"/>
            <a:r>
              <a:rPr lang="en-US" sz="1600">
                <a:latin typeface="Arial"/>
                <a:cs typeface="Arial"/>
              </a:rPr>
              <a:t>wel ingevangen door coagulatie</a:t>
            </a:r>
            <a:endParaRPr lang="en-US" sz="1600">
              <a:cs typeface="Arial" charset="0"/>
            </a:endParaRPr>
          </a:p>
          <a:p>
            <a:pPr marL="671195" indent="-285750"/>
            <a:r>
              <a:rPr lang="en-US" sz="1600">
                <a:latin typeface="Arial"/>
                <a:cs typeface="Arial"/>
              </a:rPr>
              <a:t>relatie biopolymeren en membraanfouling / TMP!</a:t>
            </a:r>
            <a:endParaRPr lang="en-US" sz="1600">
              <a:cs typeface="Arial" charset="0"/>
            </a:endParaRPr>
          </a:p>
          <a:p>
            <a:pPr marL="671195" indent="-285750"/>
            <a:r>
              <a:rPr lang="en-US" sz="1600">
                <a:latin typeface="Arial"/>
                <a:cs typeface="Arial"/>
              </a:rPr>
              <a:t>Building blocks </a:t>
            </a:r>
            <a:r>
              <a:rPr lang="en-US" sz="1600" err="1">
                <a:latin typeface="Arial"/>
                <a:cs typeface="Arial"/>
              </a:rPr>
              <a:t>beter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verwijderd</a:t>
            </a:r>
            <a:r>
              <a:rPr lang="en-US" sz="1600">
                <a:latin typeface="Arial"/>
                <a:cs typeface="Arial"/>
              </a:rPr>
              <a:t> door SIX. </a:t>
            </a:r>
            <a:r>
              <a:rPr lang="en-US" sz="1600" err="1">
                <a:latin typeface="Arial"/>
                <a:cs typeface="Arial"/>
              </a:rPr>
              <a:t>Relatie</a:t>
            </a:r>
            <a:r>
              <a:rPr lang="en-US" sz="1600">
                <a:latin typeface="Arial"/>
                <a:cs typeface="Arial"/>
              </a:rPr>
              <a:t> tot </a:t>
            </a:r>
            <a:r>
              <a:rPr lang="en-US" sz="1600" err="1">
                <a:latin typeface="Arial"/>
                <a:cs typeface="Arial"/>
              </a:rPr>
              <a:t>biologische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stabiliteit</a:t>
            </a:r>
            <a:r>
              <a:rPr lang="en-US" sz="1600">
                <a:latin typeface="Arial"/>
                <a:cs typeface="Arial"/>
              </a:rPr>
              <a:t>?</a:t>
            </a:r>
          </a:p>
          <a:p>
            <a:pPr marL="385445" indent="-385445"/>
            <a:endParaRPr lang="en-US" sz="1800">
              <a:cs typeface="Arial" charset="0"/>
            </a:endParaRPr>
          </a:p>
          <a:p>
            <a:pPr marL="0" indent="0">
              <a:buNone/>
            </a:pPr>
            <a:r>
              <a:rPr lang="en-US" sz="1800" err="1">
                <a:latin typeface="Arial"/>
                <a:cs typeface="Arial"/>
              </a:rPr>
              <a:t>Advies</a:t>
            </a:r>
            <a:r>
              <a:rPr lang="en-US" sz="1800">
                <a:latin typeface="Arial"/>
                <a:cs typeface="Arial"/>
              </a:rPr>
              <a:t>: </a:t>
            </a:r>
            <a:r>
              <a:rPr lang="en-US" sz="1800" err="1">
                <a:latin typeface="Arial"/>
                <a:cs typeface="Arial"/>
              </a:rPr>
              <a:t>studie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naar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effecten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biologische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stabiliteit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meenemen</a:t>
            </a:r>
            <a:endParaRPr lang="en-US" sz="1800">
              <a:latin typeface="Arial"/>
              <a:cs typeface="Arial"/>
            </a:endParaRPr>
          </a:p>
        </p:txBody>
      </p:sp>
      <p:graphicFrame>
        <p:nvGraphicFramePr>
          <p:cNvPr id="7" name="Grafiek 6">
            <a:extLst>
              <a:ext uri="{FF2B5EF4-FFF2-40B4-BE49-F238E27FC236}">
                <a16:creationId xmlns:a16="http://schemas.microsoft.com/office/drawing/2014/main" id="{3B5C5E38-A92C-4750-9BC9-12392FE9B69B}"/>
              </a:ext>
            </a:extLst>
          </p:cNvPr>
          <p:cNvGraphicFramePr>
            <a:graphicFrameLocks/>
          </p:cNvGraphicFramePr>
          <p:nvPr/>
        </p:nvGraphicFramePr>
        <p:xfrm>
          <a:off x="495300" y="1936495"/>
          <a:ext cx="4376870" cy="3951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kstvak 2">
            <a:extLst>
              <a:ext uri="{FF2B5EF4-FFF2-40B4-BE49-F238E27FC236}">
                <a16:creationId xmlns:a16="http://schemas.microsoft.com/office/drawing/2014/main" id="{72F06EAF-E815-42ED-A0B2-7DF36759A944}"/>
              </a:ext>
            </a:extLst>
          </p:cNvPr>
          <p:cNvSpPr txBox="1"/>
          <p:nvPr/>
        </p:nvSpPr>
        <p:spPr>
          <a:xfrm>
            <a:off x="1102936" y="5965563"/>
            <a:ext cx="933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>
                <a:solidFill>
                  <a:schemeClr val="tx1"/>
                </a:solidFill>
              </a:rPr>
              <a:t>Ruwwater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EC194FF-4FAA-4A64-9FB1-509FAACC2962}"/>
              </a:ext>
            </a:extLst>
          </p:cNvPr>
          <p:cNvSpPr txBox="1"/>
          <p:nvPr/>
        </p:nvSpPr>
        <p:spPr>
          <a:xfrm>
            <a:off x="2196132" y="5965563"/>
            <a:ext cx="933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>
                <a:solidFill>
                  <a:schemeClr val="tx1"/>
                </a:solidFill>
              </a:rPr>
              <a:t>SIX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9728EF3-7AA0-467E-9540-12AA7EAF6BD1}"/>
              </a:ext>
            </a:extLst>
          </p:cNvPr>
          <p:cNvSpPr txBox="1"/>
          <p:nvPr/>
        </p:nvSpPr>
        <p:spPr>
          <a:xfrm>
            <a:off x="3310304" y="5938141"/>
            <a:ext cx="933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>
                <a:solidFill>
                  <a:schemeClr val="tx1"/>
                </a:solidFill>
              </a:rPr>
              <a:t>Coagulatie</a:t>
            </a:r>
          </a:p>
        </p:txBody>
      </p:sp>
    </p:spTree>
    <p:extLst>
      <p:ext uri="{BB962C8B-B14F-4D97-AF65-F5344CB8AC3E}">
        <p14:creationId xmlns:p14="http://schemas.microsoft.com/office/powerpoint/2010/main" val="4218763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Go–no go pilot WPJ </a:t>
            </a:r>
            <a:r>
              <a:rPr lang="en-US" err="1"/>
              <a:t>uitbreiding</a:t>
            </a:r>
            <a:br>
              <a:rPr lang="en-US"/>
            </a:br>
            <a:r>
              <a:rPr lang="en-US" sz="2400" err="1"/>
              <a:t>Technologie</a:t>
            </a:r>
            <a:endParaRPr lang="en-US" sz="2400"/>
          </a:p>
        </p:txBody>
      </p:sp>
      <p:sp>
        <p:nvSpPr>
          <p:cNvPr id="22531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Namens projectteam uitbreiding WPJ</a:t>
            </a:r>
          </a:p>
          <a:p>
            <a:r>
              <a:rPr lang="nl-NL"/>
              <a:t>Jink Gude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EB46F-DDD8-4375-8FF4-1F4A768E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Bestaand WPJ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4B8A06-F6AF-47A3-8C1F-C3785192B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In </a:t>
            </a:r>
            <a:r>
              <a:rPr lang="en-GB" dirty="0" err="1"/>
              <a:t>bedrijf</a:t>
            </a:r>
            <a:r>
              <a:rPr lang="en-GB" dirty="0"/>
              <a:t> </a:t>
            </a:r>
            <a:r>
              <a:rPr lang="en-GB" dirty="0" err="1"/>
              <a:t>sinds</a:t>
            </a:r>
            <a:r>
              <a:rPr lang="en-GB" dirty="0"/>
              <a:t> 1981, </a:t>
            </a:r>
            <a:r>
              <a:rPr lang="en-GB" dirty="0" err="1"/>
              <a:t>ontwerpcapaciteit</a:t>
            </a:r>
            <a:r>
              <a:rPr lang="en-GB" dirty="0"/>
              <a:t> 14.400 m</a:t>
            </a:r>
            <a:r>
              <a:rPr lang="en-GB" baseline="30000" dirty="0"/>
              <a:t>3</a:t>
            </a:r>
            <a:r>
              <a:rPr lang="en-GB" dirty="0"/>
              <a:t>/h, </a:t>
            </a:r>
            <a:r>
              <a:rPr lang="en-GB" dirty="0" err="1"/>
              <a:t>reele</a:t>
            </a:r>
            <a:r>
              <a:rPr lang="en-GB" dirty="0"/>
              <a:t> </a:t>
            </a:r>
            <a:r>
              <a:rPr lang="en-GB" dirty="0" err="1"/>
              <a:t>capaciteit</a:t>
            </a:r>
            <a:r>
              <a:rPr lang="en-GB" dirty="0"/>
              <a:t> max. 9000 m</a:t>
            </a:r>
            <a:r>
              <a:rPr lang="en-GB" baseline="30000" dirty="0"/>
              <a:t>3</a:t>
            </a:r>
            <a:r>
              <a:rPr lang="en-GB" dirty="0"/>
              <a:t>/h</a:t>
            </a:r>
          </a:p>
          <a:p>
            <a:pPr lvl="0"/>
            <a:r>
              <a:rPr lang="nl-NL" dirty="0"/>
              <a:t>Processtappen:</a:t>
            </a:r>
          </a:p>
          <a:p>
            <a:pPr lvl="1"/>
            <a:r>
              <a:rPr lang="en-GB" dirty="0" err="1"/>
              <a:t>Trommelzeven</a:t>
            </a:r>
            <a:r>
              <a:rPr lang="en-GB" dirty="0"/>
              <a:t>, 200 µm</a:t>
            </a:r>
            <a:endParaRPr lang="nl-NL" dirty="0"/>
          </a:p>
          <a:p>
            <a:pPr lvl="1"/>
            <a:r>
              <a:rPr lang="en-GB" dirty="0" err="1"/>
              <a:t>Coagulatie</a:t>
            </a:r>
            <a:r>
              <a:rPr lang="en-GB" dirty="0"/>
              <a:t> </a:t>
            </a:r>
            <a:r>
              <a:rPr lang="en-GB" dirty="0" err="1"/>
              <a:t>d.m.v.</a:t>
            </a:r>
            <a:r>
              <a:rPr lang="en-GB" dirty="0"/>
              <a:t> FeCl</a:t>
            </a:r>
            <a:r>
              <a:rPr lang="en-GB" baseline="-25000" dirty="0"/>
              <a:t>3</a:t>
            </a:r>
            <a:r>
              <a:rPr lang="en-GB" dirty="0"/>
              <a:t>, c.a. 14 – 26 mg Fe/l</a:t>
            </a:r>
            <a:endParaRPr lang="nl-NL" dirty="0"/>
          </a:p>
          <a:p>
            <a:pPr lvl="1"/>
            <a:r>
              <a:rPr lang="en-GB" dirty="0" err="1"/>
              <a:t>Flocculatie</a:t>
            </a:r>
            <a:r>
              <a:rPr lang="en-GB" dirty="0"/>
              <a:t> 15 min </a:t>
            </a:r>
            <a:r>
              <a:rPr lang="en-GB" dirty="0" err="1"/>
              <a:t>ontwerp</a:t>
            </a:r>
            <a:endParaRPr lang="en-GB" dirty="0"/>
          </a:p>
          <a:p>
            <a:pPr lvl="1"/>
            <a:r>
              <a:rPr lang="en-GB" dirty="0" err="1"/>
              <a:t>Lamellenseparators</a:t>
            </a:r>
            <a:r>
              <a:rPr lang="en-GB" dirty="0"/>
              <a:t> </a:t>
            </a:r>
            <a:r>
              <a:rPr lang="en-GB" u="sng" dirty="0"/>
              <a:t>(1,6 m</a:t>
            </a:r>
            <a:r>
              <a:rPr lang="en-GB" u="sng" baseline="30000" dirty="0"/>
              <a:t>3</a:t>
            </a:r>
            <a:r>
              <a:rPr lang="en-GB" u="sng" dirty="0"/>
              <a:t>/ m</a:t>
            </a:r>
            <a:r>
              <a:rPr lang="en-GB" u="sng" baseline="30000" dirty="0"/>
              <a:t>2</a:t>
            </a:r>
            <a:r>
              <a:rPr lang="en-GB" u="sng" dirty="0"/>
              <a:t>/h </a:t>
            </a:r>
            <a:r>
              <a:rPr lang="en-GB" u="sng" dirty="0" err="1"/>
              <a:t>ontwerp</a:t>
            </a:r>
            <a:r>
              <a:rPr lang="en-GB" u="sng" dirty="0"/>
              <a:t> </a:t>
            </a:r>
            <a:r>
              <a:rPr lang="en-GB" u="sng" dirty="0">
                <a:sym typeface="Wingdings" panose="05000000000000000000" pitchFamily="2" charset="2"/>
              </a:rPr>
              <a:t> 0,9</a:t>
            </a:r>
            <a:r>
              <a:rPr lang="en-GB" u="sng" dirty="0"/>
              <a:t> m</a:t>
            </a:r>
            <a:r>
              <a:rPr lang="en-GB" u="sng" baseline="30000" dirty="0"/>
              <a:t>3</a:t>
            </a:r>
            <a:r>
              <a:rPr lang="en-GB" u="sng" dirty="0"/>
              <a:t>/ m</a:t>
            </a:r>
            <a:r>
              <a:rPr lang="en-GB" u="sng" baseline="30000" dirty="0"/>
              <a:t>2</a:t>
            </a:r>
            <a:r>
              <a:rPr lang="en-GB" u="sng" dirty="0"/>
              <a:t>/h </a:t>
            </a:r>
            <a:r>
              <a:rPr lang="en-GB" u="sng" dirty="0" err="1"/>
              <a:t>reeel</a:t>
            </a:r>
            <a:r>
              <a:rPr lang="en-GB" u="sng" dirty="0"/>
              <a:t>) </a:t>
            </a:r>
            <a:endParaRPr lang="nl-NL" u="sng" dirty="0"/>
          </a:p>
          <a:p>
            <a:pPr lvl="1"/>
            <a:r>
              <a:rPr lang="nl-NL" dirty="0"/>
              <a:t>Opwaartse zandfiltratie 20 m/h</a:t>
            </a:r>
          </a:p>
          <a:p>
            <a:pPr lvl="1"/>
            <a:r>
              <a:rPr lang="en-GB" dirty="0" err="1"/>
              <a:t>Slibverwerking</a:t>
            </a:r>
            <a:r>
              <a:rPr lang="en-GB" dirty="0"/>
              <a:t> in </a:t>
            </a:r>
            <a:r>
              <a:rPr lang="en-GB" dirty="0" err="1"/>
              <a:t>bezinkvijvers</a:t>
            </a:r>
            <a:r>
              <a:rPr lang="en-GB" dirty="0"/>
              <a:t> en </a:t>
            </a:r>
            <a:r>
              <a:rPr lang="en-GB" dirty="0" err="1"/>
              <a:t>slibdroogbedden</a:t>
            </a:r>
            <a:endParaRPr lang="en-GB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682C50A-6ECC-4FD8-913A-1EFB25F84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35" y="5182676"/>
            <a:ext cx="3361389" cy="1534548"/>
          </a:xfrm>
          <a:prstGeom prst="rect">
            <a:avLst/>
          </a:prstGeom>
        </p:spPr>
      </p:pic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33AF5D4F-7EE8-4014-B742-E1D2441F06A6}"/>
              </a:ext>
            </a:extLst>
          </p:cNvPr>
          <p:cNvGraphicFramePr>
            <a:graphicFrameLocks noGrp="1"/>
          </p:cNvGraphicFramePr>
          <p:nvPr/>
        </p:nvGraphicFramePr>
        <p:xfrm>
          <a:off x="5467547" y="5574225"/>
          <a:ext cx="4222863" cy="11430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9931">
                  <a:extLst>
                    <a:ext uri="{9D8B030D-6E8A-4147-A177-3AD203B41FA5}">
                      <a16:colId xmlns:a16="http://schemas.microsoft.com/office/drawing/2014/main" val="4127685249"/>
                    </a:ext>
                  </a:extLst>
                </a:gridCol>
                <a:gridCol w="637413">
                  <a:extLst>
                    <a:ext uri="{9D8B030D-6E8A-4147-A177-3AD203B41FA5}">
                      <a16:colId xmlns:a16="http://schemas.microsoft.com/office/drawing/2014/main" val="1357366231"/>
                    </a:ext>
                  </a:extLst>
                </a:gridCol>
                <a:gridCol w="650693">
                  <a:extLst>
                    <a:ext uri="{9D8B030D-6E8A-4147-A177-3AD203B41FA5}">
                      <a16:colId xmlns:a16="http://schemas.microsoft.com/office/drawing/2014/main" val="2949672055"/>
                    </a:ext>
                  </a:extLst>
                </a:gridCol>
                <a:gridCol w="637413">
                  <a:extLst>
                    <a:ext uri="{9D8B030D-6E8A-4147-A177-3AD203B41FA5}">
                      <a16:colId xmlns:a16="http://schemas.microsoft.com/office/drawing/2014/main" val="1746427238"/>
                    </a:ext>
                  </a:extLst>
                </a:gridCol>
                <a:gridCol w="637413">
                  <a:extLst>
                    <a:ext uri="{9D8B030D-6E8A-4147-A177-3AD203B41FA5}">
                      <a16:colId xmlns:a16="http://schemas.microsoft.com/office/drawing/2014/main" val="210516913"/>
                    </a:ext>
                  </a:extLst>
                </a:gridCol>
              </a:tblGrid>
              <a:tr h="163286"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WPJ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WPJ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WPJ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4109296002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productie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14000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9000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3274420885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aantal straten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1681184331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totaal productie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[m3/h]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2333,333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1500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310894126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Surface load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[m/h]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1,62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1,04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0,70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3750855064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Verblijftijd flocculatie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[min]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14,91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23,20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34,80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1264442217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Filtratiesnelheid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m/h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20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12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9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277185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288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CB1B8-66F9-4F10-876C-BE43F2BE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24" y="332656"/>
            <a:ext cx="8915400" cy="570251"/>
          </a:xfrm>
        </p:spPr>
        <p:txBody>
          <a:bodyPr/>
          <a:lstStyle/>
          <a:p>
            <a:r>
              <a:rPr lang="en-US"/>
              <a:t>PWN system en WPJ </a:t>
            </a:r>
            <a:r>
              <a:rPr lang="en-US" err="1"/>
              <a:t>gebruikers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DDFB14-4F18-4337-B3F4-DABFEE396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1205112"/>
            <a:ext cx="3882672" cy="53202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u="sng" err="1"/>
              <a:t>Voorgezuiverd</a:t>
            </a:r>
            <a:r>
              <a:rPr lang="en-US" u="sng"/>
              <a:t> water </a:t>
            </a:r>
            <a:r>
              <a:rPr lang="en-US" u="sng" err="1"/>
              <a:t>t.b.v</a:t>
            </a:r>
            <a:r>
              <a:rPr lang="en-US" u="sng"/>
              <a:t>. </a:t>
            </a:r>
            <a:r>
              <a:rPr lang="en-US" u="sng" err="1"/>
              <a:t>drinkwaterproductie</a:t>
            </a:r>
            <a:r>
              <a:rPr lang="en-US" u="sng"/>
              <a:t>:</a:t>
            </a:r>
            <a:endParaRPr lang="en-US"/>
          </a:p>
          <a:p>
            <a:pPr lvl="1"/>
            <a:r>
              <a:rPr lang="en-US"/>
              <a:t>PWN </a:t>
            </a:r>
          </a:p>
          <a:p>
            <a:pPr lvl="2"/>
            <a:r>
              <a:rPr lang="en-US"/>
              <a:t>UF/HF 		</a:t>
            </a:r>
            <a:r>
              <a:rPr lang="en-US" err="1"/>
              <a:t>t.b.v</a:t>
            </a:r>
            <a:r>
              <a:rPr lang="en-US"/>
              <a:t>. </a:t>
            </a:r>
            <a:r>
              <a:rPr lang="en-US" err="1"/>
              <a:t>ontharding</a:t>
            </a:r>
            <a:endParaRPr lang="en-US"/>
          </a:p>
          <a:p>
            <a:pPr lvl="2"/>
            <a:r>
              <a:rPr lang="en-US"/>
              <a:t>UV/H2O2 	</a:t>
            </a:r>
            <a:r>
              <a:rPr lang="en-US" err="1"/>
              <a:t>t.b.v</a:t>
            </a:r>
            <a:r>
              <a:rPr lang="en-US"/>
              <a:t>. </a:t>
            </a:r>
            <a:r>
              <a:rPr lang="en-US" err="1"/>
              <a:t>duininfiltratie</a:t>
            </a:r>
            <a:endParaRPr lang="en-US"/>
          </a:p>
          <a:p>
            <a:pPr lvl="2"/>
            <a:r>
              <a:rPr lang="en-US"/>
              <a:t>UV/H2O2–AKF 	</a:t>
            </a:r>
            <a:r>
              <a:rPr lang="en-US" err="1"/>
              <a:t>t.b.v</a:t>
            </a:r>
            <a:r>
              <a:rPr lang="en-US"/>
              <a:t>. (back-up) PSA</a:t>
            </a:r>
          </a:p>
          <a:p>
            <a:pPr lvl="1"/>
            <a:r>
              <a:rPr lang="en-US"/>
              <a:t>Waternet</a:t>
            </a:r>
          </a:p>
          <a:p>
            <a:pPr lvl="2"/>
            <a:r>
              <a:rPr lang="en-US" err="1"/>
              <a:t>Infiltratiewater</a:t>
            </a:r>
            <a:r>
              <a:rPr lang="en-US"/>
              <a:t> (direct?)</a:t>
            </a:r>
          </a:p>
          <a:p>
            <a:pPr lvl="2"/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 u="sng" err="1"/>
              <a:t>Industrie</a:t>
            </a:r>
            <a:r>
              <a:rPr lang="en-US" u="sng"/>
              <a:t> water:</a:t>
            </a:r>
            <a:endParaRPr lang="en-US"/>
          </a:p>
          <a:p>
            <a:pPr lvl="1"/>
            <a:r>
              <a:rPr lang="en-US" err="1"/>
              <a:t>Bestaande</a:t>
            </a:r>
            <a:r>
              <a:rPr lang="en-US"/>
              <a:t> WRK </a:t>
            </a:r>
            <a:r>
              <a:rPr lang="en-US" err="1"/>
              <a:t>contractanten</a:t>
            </a:r>
            <a:r>
              <a:rPr lang="en-US"/>
              <a:t> (Tata, </a:t>
            </a:r>
            <a:r>
              <a:rPr lang="en-US" err="1"/>
              <a:t>CvG</a:t>
            </a:r>
            <a:r>
              <a:rPr lang="en-US"/>
              <a:t>)</a:t>
            </a:r>
          </a:p>
          <a:p>
            <a:pPr lvl="1"/>
            <a:r>
              <a:rPr lang="en-US" err="1"/>
              <a:t>Nieuwe</a:t>
            </a:r>
            <a:r>
              <a:rPr lang="en-US"/>
              <a:t> </a:t>
            </a:r>
            <a:r>
              <a:rPr lang="en-US" err="1"/>
              <a:t>klanten</a:t>
            </a:r>
            <a:r>
              <a:rPr lang="en-US"/>
              <a:t>?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D5C8A86-BC61-4BDD-B283-97F5F94A43FF}"/>
              </a:ext>
            </a:extLst>
          </p:cNvPr>
          <p:cNvSpPr/>
          <p:nvPr/>
        </p:nvSpPr>
        <p:spPr>
          <a:xfrm>
            <a:off x="7235297" y="579711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F0B5801-D8D0-4067-8EBE-475601AC5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294" y="1052392"/>
            <a:ext cx="5746198" cy="4041492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D9780A02-60BC-4EED-BDEE-8A605B2383E8}"/>
              </a:ext>
            </a:extLst>
          </p:cNvPr>
          <p:cNvSpPr/>
          <p:nvPr/>
        </p:nvSpPr>
        <p:spPr>
          <a:xfrm>
            <a:off x="1161124" y="3366083"/>
            <a:ext cx="2894029" cy="603315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9EC0D81C-F472-4E8A-A640-07A82E41475E}"/>
              </a:ext>
            </a:extLst>
          </p:cNvPr>
          <p:cNvCxnSpPr>
            <a:cxnSpLocks/>
          </p:cNvCxnSpPr>
          <p:nvPr/>
        </p:nvCxnSpPr>
        <p:spPr>
          <a:xfrm flipH="1">
            <a:off x="4552507" y="3073138"/>
            <a:ext cx="161198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ijschrift: gebogen lijn 6">
            <a:extLst>
              <a:ext uri="{FF2B5EF4-FFF2-40B4-BE49-F238E27FC236}">
                <a16:creationId xmlns:a16="http://schemas.microsoft.com/office/drawing/2014/main" id="{AE6123CF-79E4-4299-8046-376E959D284F}"/>
              </a:ext>
            </a:extLst>
          </p:cNvPr>
          <p:cNvSpPr/>
          <p:nvPr/>
        </p:nvSpPr>
        <p:spPr>
          <a:xfrm>
            <a:off x="7075873" y="5548800"/>
            <a:ext cx="2352583" cy="85225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61810"/>
              <a:gd name="adj6" fmla="val -5359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l-NL" sz="1700">
                <a:solidFill>
                  <a:schemeClr val="tx2"/>
                </a:solidFill>
                <a:latin typeface="Arial" charset="0"/>
              </a:rPr>
              <a:t>WPJ→PSA</a:t>
            </a:r>
          </a:p>
          <a:p>
            <a:pPr algn="l"/>
            <a:r>
              <a:rPr lang="nl-NL" sz="1700">
                <a:solidFill>
                  <a:schemeClr val="tx2"/>
                </a:solidFill>
                <a:latin typeface="Arial" charset="0"/>
              </a:rPr>
              <a:t>Zoöplankton te hoog</a:t>
            </a:r>
          </a:p>
          <a:p>
            <a:pPr algn="l"/>
            <a:r>
              <a:rPr lang="nl-NL" sz="1700">
                <a:solidFill>
                  <a:schemeClr val="tx2"/>
                </a:solidFill>
                <a:latin typeface="Arial" charset="0"/>
              </a:rPr>
              <a:t>UVT te laag</a:t>
            </a:r>
          </a:p>
        </p:txBody>
      </p:sp>
      <p:sp>
        <p:nvSpPr>
          <p:cNvPr id="9" name="Vermenigvuldigingsteken 8">
            <a:extLst>
              <a:ext uri="{FF2B5EF4-FFF2-40B4-BE49-F238E27FC236}">
                <a16:creationId xmlns:a16="http://schemas.microsoft.com/office/drawing/2014/main" id="{D5EC0557-7D8D-4D89-BD7F-D05E36996C5C}"/>
              </a:ext>
            </a:extLst>
          </p:cNvPr>
          <p:cNvSpPr/>
          <p:nvPr/>
        </p:nvSpPr>
        <p:spPr>
          <a:xfrm>
            <a:off x="5500540" y="2781383"/>
            <a:ext cx="548411" cy="583510"/>
          </a:xfrm>
          <a:prstGeom prst="mathMultiply">
            <a:avLst>
              <a:gd name="adj1" fmla="val 444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8766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CB1B8-66F9-4F10-876C-BE43F2BE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85" y="339469"/>
            <a:ext cx="8915400" cy="570251"/>
          </a:xfrm>
        </p:spPr>
        <p:txBody>
          <a:bodyPr/>
          <a:lstStyle/>
          <a:p>
            <a:r>
              <a:rPr lang="en-US"/>
              <a:t>2. </a:t>
            </a:r>
            <a:r>
              <a:rPr lang="en-US" err="1"/>
              <a:t>Waterkwaliteitseisen</a:t>
            </a:r>
            <a:endParaRPr lang="en-US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D5C8A86-BC61-4BDD-B283-97F5F94A43FF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3B4BD47-EDB4-4A73-9F78-0053CCA0F246}"/>
              </a:ext>
            </a:extLst>
          </p:cNvPr>
          <p:cNvGraphicFramePr>
            <a:graphicFrameLocks noGrp="1"/>
          </p:cNvGraphicFramePr>
          <p:nvPr/>
        </p:nvGraphicFramePr>
        <p:xfrm>
          <a:off x="188536" y="1282045"/>
          <a:ext cx="9604553" cy="5081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8707">
                  <a:extLst>
                    <a:ext uri="{9D8B030D-6E8A-4147-A177-3AD203B41FA5}">
                      <a16:colId xmlns:a16="http://schemas.microsoft.com/office/drawing/2014/main" val="1533999540"/>
                    </a:ext>
                  </a:extLst>
                </a:gridCol>
                <a:gridCol w="970759">
                  <a:extLst>
                    <a:ext uri="{9D8B030D-6E8A-4147-A177-3AD203B41FA5}">
                      <a16:colId xmlns:a16="http://schemas.microsoft.com/office/drawing/2014/main" val="2707881965"/>
                    </a:ext>
                  </a:extLst>
                </a:gridCol>
                <a:gridCol w="3403379">
                  <a:extLst>
                    <a:ext uri="{9D8B030D-6E8A-4147-A177-3AD203B41FA5}">
                      <a16:colId xmlns:a16="http://schemas.microsoft.com/office/drawing/2014/main" val="2732822382"/>
                    </a:ext>
                  </a:extLst>
                </a:gridCol>
                <a:gridCol w="2761708">
                  <a:extLst>
                    <a:ext uri="{9D8B030D-6E8A-4147-A177-3AD203B41FA5}">
                      <a16:colId xmlns:a16="http://schemas.microsoft.com/office/drawing/2014/main" val="326123032"/>
                    </a:ext>
                  </a:extLst>
                </a:gridCol>
              </a:tblGrid>
              <a:tr h="886585">
                <a:tc>
                  <a:txBody>
                    <a:bodyPr/>
                    <a:lstStyle/>
                    <a:p>
                      <a:pPr algn="l"/>
                      <a:r>
                        <a:rPr lang="en-US" sz="1600" noProof="0" dirty="0">
                          <a:effectLst/>
                        </a:rPr>
                        <a:t>Parameter</a:t>
                      </a:r>
                      <a:endParaRPr lang="en-US" sz="1800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600" b="1" kern="1200" noProof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600" b="1" kern="1200" noProof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 new extension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noProof="0">
                          <a:effectLst/>
                        </a:rPr>
                        <a:t>WPJ actual (average)</a:t>
                      </a:r>
                    </a:p>
                    <a:p>
                      <a:pPr algn="l"/>
                      <a:r>
                        <a:rPr lang="en-US" sz="1600" noProof="0">
                          <a:effectLst/>
                        </a:rPr>
                        <a:t>2000 – 2020</a:t>
                      </a:r>
                      <a:endParaRPr lang="en-US" sz="18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/>
                </a:tc>
                <a:extLst>
                  <a:ext uri="{0D108BD9-81ED-4DB2-BD59-A6C34878D82A}">
                    <a16:rowId xmlns:a16="http://schemas.microsoft.com/office/drawing/2014/main" val="706219009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Total suspended solids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0.1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011314595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Turbidity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FTE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0.15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017255628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DOC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C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&lt;3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345302677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UV-Transmissie 254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&gt; 89%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85%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807289028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algn="l"/>
                      <a:r>
                        <a:rPr lang="en-US" sz="1400" b="1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Iron</a:t>
                      </a:r>
                      <a:endParaRPr lang="en-US" sz="16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µg/l Fe</a:t>
                      </a:r>
                      <a:endParaRPr lang="en-US" sz="1600" b="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&lt;30 </a:t>
                      </a:r>
                      <a:endParaRPr lang="en-US" sz="1600" b="1" noProof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187803981"/>
                  </a:ext>
                </a:extLst>
              </a:tr>
              <a:tr h="452404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Manganese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µg/l Mn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1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017335415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Ammonium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0.1 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0.015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105540062"/>
                  </a:ext>
                </a:extLst>
              </a:tr>
              <a:tr h="50106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Bicarbonate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nl-NL" sz="14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HCO3</a:t>
                      </a:r>
                      <a:endParaRPr lang="en-US" sz="1400" b="0" kern="12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&gt; 90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140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476762504"/>
                  </a:ext>
                </a:extLst>
              </a:tr>
              <a:tr h="315936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Chloride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Cl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Minimum addition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160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702983993"/>
                  </a:ext>
                </a:extLst>
              </a:tr>
              <a:tr h="315936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Sodium 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Na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Minimum addition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313630097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Sulphate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SO4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Minimum addition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62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002227412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SI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pH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0.1 – 0.4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0.15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227621780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Hydrobiologie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endParaRPr lang="en-US" sz="1400" b="0" kern="12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Zo </a:t>
                      </a:r>
                      <a:r>
                        <a:rPr lang="en-US" sz="1400" b="1" kern="1200" noProof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goed</a:t>
                      </a:r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kern="1200" noProof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als</a:t>
                      </a:r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 PSA1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endParaRPr lang="en-US" sz="1400" b="1" kern="12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561300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933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52763441-0553-40AB-A58A-ECC7C90D6154}"/>
              </a:ext>
            </a:extLst>
          </p:cNvPr>
          <p:cNvSpPr/>
          <p:nvPr/>
        </p:nvSpPr>
        <p:spPr>
          <a:xfrm>
            <a:off x="7113240" y="5589240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EB9462C-F4D1-456C-9880-1EFBFA0C9185}"/>
              </a:ext>
            </a:extLst>
          </p:cNvPr>
          <p:cNvSpPr/>
          <p:nvPr/>
        </p:nvSpPr>
        <p:spPr>
          <a:xfrm>
            <a:off x="7185248" y="557185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7CB1B8-66F9-4F10-876C-BE43F2BE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80" y="260648"/>
            <a:ext cx="8915400" cy="567531"/>
          </a:xfrm>
        </p:spPr>
        <p:txBody>
          <a:bodyPr/>
          <a:lstStyle/>
          <a:p>
            <a:r>
              <a:rPr lang="en-US" sz="2800"/>
              <a:t>Identified Process Improvements WPJ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DDFB14-4F18-4337-B3F4-DABFEE396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37" y="1392429"/>
            <a:ext cx="5098225" cy="5328592"/>
          </a:xfrm>
        </p:spPr>
        <p:txBody>
          <a:bodyPr/>
          <a:lstStyle/>
          <a:p>
            <a:r>
              <a:rPr lang="en-US" sz="1400" dirty="0"/>
              <a:t>Enhanced coagulation possibly with additional pH correction (CO</a:t>
            </a:r>
            <a:r>
              <a:rPr lang="en-US" sz="1400" baseline="-25000" dirty="0"/>
              <a:t>2</a:t>
            </a:r>
            <a:r>
              <a:rPr lang="en-US" sz="1400" dirty="0"/>
              <a:t>) </a:t>
            </a:r>
          </a:p>
          <a:p>
            <a:pPr lvl="1"/>
            <a:r>
              <a:rPr lang="en-US" sz="1200" dirty="0"/>
              <a:t>Improvement in water quality (UV-T, removal of organic material)</a:t>
            </a:r>
          </a:p>
          <a:p>
            <a:pPr lvl="1"/>
            <a:r>
              <a:rPr lang="en-US" sz="1200" dirty="0"/>
              <a:t>Lower iron dosage and chemical use (NaOH)</a:t>
            </a:r>
          </a:p>
          <a:p>
            <a:pPr lvl="1"/>
            <a:r>
              <a:rPr lang="en-US" sz="1200" dirty="0"/>
              <a:t>Minimize floc-agent</a:t>
            </a:r>
          </a:p>
          <a:p>
            <a:pPr lvl="1"/>
            <a:endParaRPr lang="en-US" sz="1200" dirty="0"/>
          </a:p>
          <a:p>
            <a:r>
              <a:rPr lang="en-US" sz="1400" dirty="0"/>
              <a:t>CO</a:t>
            </a:r>
            <a:r>
              <a:rPr lang="en-US" sz="1400" baseline="-25000" dirty="0"/>
              <a:t>2</a:t>
            </a:r>
            <a:r>
              <a:rPr lang="en-US" sz="1400" dirty="0"/>
              <a:t> removal after sedimentation</a:t>
            </a:r>
          </a:p>
          <a:p>
            <a:pPr lvl="1"/>
            <a:r>
              <a:rPr lang="en-US" sz="1200" dirty="0"/>
              <a:t>Lower chemical usage (NaOH)</a:t>
            </a:r>
          </a:p>
          <a:p>
            <a:pPr lvl="1"/>
            <a:endParaRPr lang="en-US" sz="1200" dirty="0"/>
          </a:p>
          <a:p>
            <a:r>
              <a:rPr lang="en-US" sz="1400" dirty="0"/>
              <a:t>Rapid sand filtration flow direction (change from upwards to downwards)</a:t>
            </a:r>
          </a:p>
          <a:p>
            <a:pPr lvl="1"/>
            <a:r>
              <a:rPr lang="en-US" sz="1200" dirty="0"/>
              <a:t>Flowrate estimates from 7 to 20 m/h</a:t>
            </a:r>
          </a:p>
          <a:p>
            <a:pPr lvl="1"/>
            <a:r>
              <a:rPr lang="en-US" sz="1200" dirty="0"/>
              <a:t>Improvement in water quality (TSS?, hydrobiology?)</a:t>
            </a:r>
          </a:p>
          <a:p>
            <a:pPr lvl="1"/>
            <a:r>
              <a:rPr lang="en-US" sz="1200" dirty="0"/>
              <a:t>Lower losses during backwashing? Relevant?</a:t>
            </a:r>
          </a:p>
          <a:p>
            <a:pPr lvl="1"/>
            <a:endParaRPr lang="en-US" sz="1200" dirty="0"/>
          </a:p>
          <a:p>
            <a:r>
              <a:rPr lang="en-US" sz="1400" dirty="0"/>
              <a:t>Use of a smaller screen size (35 µm instead of 200 µm)</a:t>
            </a:r>
          </a:p>
          <a:p>
            <a:pPr lvl="1"/>
            <a:r>
              <a:rPr lang="en-US" sz="1200" dirty="0"/>
              <a:t>Possible positive influence on all downstream processes (including mussels?)</a:t>
            </a:r>
          </a:p>
          <a:p>
            <a:pPr lvl="1"/>
            <a:endParaRPr lang="en-US" sz="1200" dirty="0"/>
          </a:p>
          <a:p>
            <a:r>
              <a:rPr lang="en-US" sz="1400" dirty="0"/>
              <a:t>Finding optimal design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4D123A-409C-49D1-AC23-1B0BC90D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180" y="4765343"/>
            <a:ext cx="4540273" cy="19706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1F1D654-7833-4648-A6D7-83BA22220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263" y="1043988"/>
            <a:ext cx="4540273" cy="2072733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C6FB399-B5DF-47FF-9956-722EE21A442F}"/>
              </a:ext>
            </a:extLst>
          </p:cNvPr>
          <p:cNvCxnSpPr>
            <a:cxnSpLocks/>
          </p:cNvCxnSpPr>
          <p:nvPr/>
        </p:nvCxnSpPr>
        <p:spPr>
          <a:xfrm>
            <a:off x="5920033" y="1652076"/>
            <a:ext cx="2667786" cy="2974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3C301C-CAF7-425D-B881-24D8391E0399}"/>
              </a:ext>
            </a:extLst>
          </p:cNvPr>
          <p:cNvSpPr/>
          <p:nvPr/>
        </p:nvSpPr>
        <p:spPr>
          <a:xfrm>
            <a:off x="6674177" y="4747961"/>
            <a:ext cx="612743" cy="702669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AD5A3E0-88D1-4E21-BD5A-A5737E935E6A}"/>
              </a:ext>
            </a:extLst>
          </p:cNvPr>
          <p:cNvSpPr/>
          <p:nvPr/>
        </p:nvSpPr>
        <p:spPr>
          <a:xfrm>
            <a:off x="8587819" y="5751264"/>
            <a:ext cx="612743" cy="702669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C7C07731-97A4-47F0-B76F-DED47637476B}"/>
              </a:ext>
            </a:extLst>
          </p:cNvPr>
          <p:cNvCxnSpPr/>
          <p:nvPr/>
        </p:nvCxnSpPr>
        <p:spPr>
          <a:xfrm>
            <a:off x="9530499" y="2714920"/>
            <a:ext cx="0" cy="346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808B08C9-3EB8-434F-8049-585A7AA8F5CC}"/>
              </a:ext>
            </a:extLst>
          </p:cNvPr>
          <p:cNvCxnSpPr/>
          <p:nvPr/>
        </p:nvCxnSpPr>
        <p:spPr>
          <a:xfrm>
            <a:off x="6034726" y="2281588"/>
            <a:ext cx="0" cy="346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36466FCD-ED56-44AE-8B21-5CD5630DADF9}"/>
              </a:ext>
            </a:extLst>
          </p:cNvPr>
          <p:cNvSpPr/>
          <p:nvPr/>
        </p:nvSpPr>
        <p:spPr>
          <a:xfrm>
            <a:off x="5128180" y="4626733"/>
            <a:ext cx="4649355" cy="216359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314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C2E58-2C1F-4D7F-A6E8-C9692A2567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582630C-E6B3-4AAD-99B0-91F4A466F5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9EEBBDC-9D61-497C-9EA5-DAB9C0621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040" y="0"/>
            <a:ext cx="3246401" cy="521253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F0DB8AF-3EC3-4AAD-9F7E-EB8092004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76" y="3206"/>
            <a:ext cx="3258821" cy="5212531"/>
          </a:xfrm>
          <a:prstGeom prst="rect">
            <a:avLst/>
          </a:prstGeom>
        </p:spPr>
      </p:pic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761E9C18-529D-4B8B-93C4-28D3A6248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104373"/>
              </p:ext>
            </p:extLst>
          </p:nvPr>
        </p:nvGraphicFramePr>
        <p:xfrm>
          <a:off x="1346560" y="5332747"/>
          <a:ext cx="6198729" cy="1188720"/>
        </p:xfrm>
        <a:graphic>
          <a:graphicData uri="http://schemas.openxmlformats.org/drawingml/2006/table">
            <a:tbl>
              <a:tblPr/>
              <a:tblGrid>
                <a:gridCol w="926720">
                  <a:extLst>
                    <a:ext uri="{9D8B030D-6E8A-4147-A177-3AD203B41FA5}">
                      <a16:colId xmlns:a16="http://schemas.microsoft.com/office/drawing/2014/main" val="4109555430"/>
                    </a:ext>
                  </a:extLst>
                </a:gridCol>
                <a:gridCol w="1060580">
                  <a:extLst>
                    <a:ext uri="{9D8B030D-6E8A-4147-A177-3AD203B41FA5}">
                      <a16:colId xmlns:a16="http://schemas.microsoft.com/office/drawing/2014/main" val="3827969839"/>
                    </a:ext>
                  </a:extLst>
                </a:gridCol>
                <a:gridCol w="1060580">
                  <a:extLst>
                    <a:ext uri="{9D8B030D-6E8A-4147-A177-3AD203B41FA5}">
                      <a16:colId xmlns:a16="http://schemas.microsoft.com/office/drawing/2014/main" val="3095623294"/>
                    </a:ext>
                  </a:extLst>
                </a:gridCol>
                <a:gridCol w="1060580">
                  <a:extLst>
                    <a:ext uri="{9D8B030D-6E8A-4147-A177-3AD203B41FA5}">
                      <a16:colId xmlns:a16="http://schemas.microsoft.com/office/drawing/2014/main" val="3841762623"/>
                    </a:ext>
                  </a:extLst>
                </a:gridCol>
                <a:gridCol w="1060580">
                  <a:extLst>
                    <a:ext uri="{9D8B030D-6E8A-4147-A177-3AD203B41FA5}">
                      <a16:colId xmlns:a16="http://schemas.microsoft.com/office/drawing/2014/main" val="3924185313"/>
                    </a:ext>
                  </a:extLst>
                </a:gridCol>
                <a:gridCol w="1029689">
                  <a:extLst>
                    <a:ext uri="{9D8B030D-6E8A-4147-A177-3AD203B41FA5}">
                      <a16:colId xmlns:a16="http://schemas.microsoft.com/office/drawing/2014/main" val="3953661904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1" i="0" dirty="0">
                          <a:effectLst/>
                          <a:latin typeface="Arial" panose="020B0604020202020204" pitchFamily="34" charset="0"/>
                        </a:rPr>
                        <a:t>Productie vraag </a:t>
                      </a:r>
                      <a:endParaRPr lang="nl-NL" b="1" i="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1" i="0">
                          <a:effectLst/>
                          <a:latin typeface="Arial" panose="020B0604020202020204" pitchFamily="34" charset="0"/>
                        </a:rPr>
                        <a:t>Productie Andijk (PSA) </a:t>
                      </a:r>
                      <a:endParaRPr lang="nl-NL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1" i="0">
                          <a:effectLst/>
                          <a:latin typeface="Arial" panose="020B0604020202020204" pitchFamily="34" charset="0"/>
                        </a:rPr>
                        <a:t>Productie Bergen (PSB) </a:t>
                      </a:r>
                      <a:endParaRPr lang="nl-NL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1" i="0">
                          <a:effectLst/>
                          <a:latin typeface="Arial" panose="020B0604020202020204" pitchFamily="34" charset="0"/>
                        </a:rPr>
                        <a:t>Productie Mensink (PSM) </a:t>
                      </a:r>
                      <a:endParaRPr lang="nl-NL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1" i="0">
                          <a:effectLst/>
                          <a:latin typeface="Arial" panose="020B0604020202020204" pitchFamily="34" charset="0"/>
                        </a:rPr>
                        <a:t>Productie Gooi </a:t>
                      </a:r>
                      <a:endParaRPr lang="nl-NL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1" i="0">
                          <a:effectLst/>
                          <a:latin typeface="Arial" panose="020B0604020202020204" pitchFamily="34" charset="0"/>
                        </a:rPr>
                        <a:t>Inkoop Waternet </a:t>
                      </a:r>
                      <a:endParaRPr lang="nl-NL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71149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800" b="1" i="0">
                          <a:effectLst/>
                          <a:latin typeface="Arial" panose="020B0604020202020204" pitchFamily="34" charset="0"/>
                        </a:rPr>
                        <a:t>miljoen m</a:t>
                      </a:r>
                      <a:r>
                        <a:rPr lang="nl-NL" sz="600" b="1" i="0" baseline="30000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nl-NL" sz="800" b="1" i="0">
                          <a:effectLst/>
                          <a:latin typeface="Arial" panose="020B0604020202020204" pitchFamily="34" charset="0"/>
                        </a:rPr>
                        <a:t>/jaar </a:t>
                      </a:r>
                      <a:endParaRPr lang="nl-NL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miljoen m</a:t>
                      </a:r>
                      <a:r>
                        <a:rPr lang="nl-NL" sz="600" b="0" i="0" baseline="30000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/jaar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miljoen m</a:t>
                      </a:r>
                      <a:r>
                        <a:rPr lang="nl-NL" sz="600" b="0" i="0" baseline="30000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/jaar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miljoen m</a:t>
                      </a:r>
                      <a:r>
                        <a:rPr lang="nl-NL" sz="600" b="0" i="0" baseline="30000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/jaar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miljoen m</a:t>
                      </a:r>
                      <a:r>
                        <a:rPr lang="nl-NL" sz="600" b="0" i="0" baseline="30000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/jaar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miljoen m</a:t>
                      </a:r>
                      <a:r>
                        <a:rPr lang="nl-NL" sz="600" b="0" i="0" baseline="30000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/jaar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035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1" i="0">
                          <a:effectLst/>
                          <a:latin typeface="Arial" panose="020B0604020202020204" pitchFamily="34" charset="0"/>
                        </a:rPr>
                        <a:t>110,5 </a:t>
                      </a:r>
                      <a:endParaRPr lang="nl-NL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0" i="0">
                          <a:effectLst/>
                          <a:latin typeface="Arial" panose="020B0604020202020204" pitchFamily="34" charset="0"/>
                        </a:rPr>
                        <a:t>25,5 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0" i="0">
                          <a:effectLst/>
                          <a:latin typeface="Arial" panose="020B0604020202020204" pitchFamily="34" charset="0"/>
                        </a:rPr>
                        <a:t>24,4 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0" i="0">
                          <a:effectLst/>
                          <a:latin typeface="Arial" panose="020B0604020202020204" pitchFamily="34" charset="0"/>
                        </a:rPr>
                        <a:t>39,2 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0" i="0">
                          <a:effectLst/>
                          <a:latin typeface="Arial" panose="020B0604020202020204" pitchFamily="34" charset="0"/>
                        </a:rPr>
                        <a:t>5 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0" i="0" dirty="0">
                          <a:effectLst/>
                          <a:latin typeface="Arial" panose="020B0604020202020204" pitchFamily="34" charset="0"/>
                        </a:rPr>
                        <a:t>16,9 </a:t>
                      </a:r>
                      <a:endParaRPr lang="nl-NL" b="0" i="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596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656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6875ACF1-9744-4855-8CA3-168EAE56DC5C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ADDECC-B082-4A18-B5E6-32D6D9CD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-17247"/>
            <a:ext cx="8915400" cy="1143000"/>
          </a:xfrm>
        </p:spPr>
        <p:txBody>
          <a:bodyPr/>
          <a:lstStyle/>
          <a:p>
            <a:r>
              <a:rPr lang="nl-NL"/>
              <a:t>Chemicaliënverbruik optimalisatie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94F388E-6941-4E1B-A331-EEFA845ABA02}"/>
              </a:ext>
            </a:extLst>
          </p:cNvPr>
          <p:cNvSpPr txBox="1"/>
          <p:nvPr/>
        </p:nvSpPr>
        <p:spPr>
          <a:xfrm>
            <a:off x="-792873" y="1666973"/>
            <a:ext cx="49537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800" dirty="0">
                <a:solidFill>
                  <a:schemeClr val="tx1"/>
                </a:solidFill>
              </a:rPr>
              <a:t>28-4-2021 en 29-4-2021 UVT IJsselmeer 68%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E702015-2BCA-4E49-815F-57573F04D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600" y="1244598"/>
            <a:ext cx="5242845" cy="5018852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82F4DBE-4BF3-4522-BAAC-259693B29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935091"/>
            <a:ext cx="8915400" cy="3863975"/>
          </a:xfrm>
        </p:spPr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1EC4C2E-06BA-4AFA-9A05-A8B6C72C31F2}"/>
              </a:ext>
            </a:extLst>
          </p:cNvPr>
          <p:cNvGraphicFramePr/>
          <p:nvPr/>
        </p:nvGraphicFramePr>
        <p:xfrm>
          <a:off x="5328002" y="1058934"/>
          <a:ext cx="3858507" cy="3238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C80E4AC-9396-4A9D-8AD1-8A9B868E3E82}"/>
              </a:ext>
            </a:extLst>
          </p:cNvPr>
          <p:cNvGraphicFramePr/>
          <p:nvPr/>
        </p:nvGraphicFramePr>
        <p:xfrm>
          <a:off x="4953000" y="3619143"/>
          <a:ext cx="3858507" cy="3238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2" name="Afbeelding 11">
            <a:extLst>
              <a:ext uri="{FF2B5EF4-FFF2-40B4-BE49-F238E27FC236}">
                <a16:creationId xmlns:a16="http://schemas.microsoft.com/office/drawing/2014/main" id="{F7773743-F6B6-444A-8500-0666E957E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269" y="1935091"/>
            <a:ext cx="5254754" cy="381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0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F47BD-8956-42EF-A247-4F4B6CB1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Chemicaliënverbruik optimalisatie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659A69F6-173A-4C99-9584-F4E0B935D92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32117" y="1917390"/>
          <a:ext cx="6484219" cy="39622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0007">
                  <a:extLst>
                    <a:ext uri="{9D8B030D-6E8A-4147-A177-3AD203B41FA5}">
                      <a16:colId xmlns:a16="http://schemas.microsoft.com/office/drawing/2014/main" val="3040447280"/>
                    </a:ext>
                  </a:extLst>
                </a:gridCol>
                <a:gridCol w="857839">
                  <a:extLst>
                    <a:ext uri="{9D8B030D-6E8A-4147-A177-3AD203B41FA5}">
                      <a16:colId xmlns:a16="http://schemas.microsoft.com/office/drawing/2014/main" val="3771882753"/>
                    </a:ext>
                  </a:extLst>
                </a:gridCol>
                <a:gridCol w="892112">
                  <a:extLst>
                    <a:ext uri="{9D8B030D-6E8A-4147-A177-3AD203B41FA5}">
                      <a16:colId xmlns:a16="http://schemas.microsoft.com/office/drawing/2014/main" val="1791400014"/>
                    </a:ext>
                  </a:extLst>
                </a:gridCol>
                <a:gridCol w="868262">
                  <a:extLst>
                    <a:ext uri="{9D8B030D-6E8A-4147-A177-3AD203B41FA5}">
                      <a16:colId xmlns:a16="http://schemas.microsoft.com/office/drawing/2014/main" val="1160421465"/>
                    </a:ext>
                  </a:extLst>
                </a:gridCol>
                <a:gridCol w="1227923">
                  <a:extLst>
                    <a:ext uri="{9D8B030D-6E8A-4147-A177-3AD203B41FA5}">
                      <a16:colId xmlns:a16="http://schemas.microsoft.com/office/drawing/2014/main" val="1719874548"/>
                    </a:ext>
                  </a:extLst>
                </a:gridCol>
                <a:gridCol w="1158076">
                  <a:extLst>
                    <a:ext uri="{9D8B030D-6E8A-4147-A177-3AD203B41FA5}">
                      <a16:colId xmlns:a16="http://schemas.microsoft.com/office/drawing/2014/main" val="978157157"/>
                    </a:ext>
                  </a:extLst>
                </a:gridCol>
              </a:tblGrid>
              <a:tr h="426552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Scenario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Eenheid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FeCl</a:t>
                      </a:r>
                      <a:r>
                        <a:rPr lang="nl-NL" sz="1400" b="1" u="none" strike="noStrike" baseline="-25000">
                          <a:effectLst/>
                        </a:rPr>
                        <a:t>3</a:t>
                      </a:r>
                      <a:r>
                        <a:rPr lang="nl-NL" sz="1400" b="1" u="none" strike="noStrike">
                          <a:effectLst/>
                        </a:rPr>
                        <a:t> (40%)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CO</a:t>
                      </a:r>
                      <a:r>
                        <a:rPr lang="nl-NL" sz="1400" b="1" u="none" strike="noStrike" baseline="-25000">
                          <a:effectLst/>
                        </a:rPr>
                        <a:t>2 </a:t>
                      </a:r>
                      <a:r>
                        <a:rPr lang="nl-NL" sz="1400" b="1" u="none" strike="noStrike" baseline="0">
                          <a:effectLst/>
                        </a:rPr>
                        <a:t>(100%)</a:t>
                      </a:r>
                      <a:endParaRPr lang="nl-NL" sz="1400" b="1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err="1">
                          <a:effectLst/>
                        </a:rPr>
                        <a:t>NaOH</a:t>
                      </a:r>
                      <a:r>
                        <a:rPr lang="nl-NL" sz="1400" b="1" u="none" strike="noStrike">
                          <a:effectLst/>
                        </a:rPr>
                        <a:t> (50%)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TOTAAL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12107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186859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5596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2744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80414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5596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1326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129058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4197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848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1326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642774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481360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r>
                        <a:rPr lang="nl-NL" sz="1400" u="none" strike="noStrike">
                          <a:effectLst/>
                        </a:rPr>
                        <a:t>-eq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1.007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2744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3.752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990949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r>
                        <a:rPr lang="nl-NL" sz="1400" u="none" strike="noStrike">
                          <a:effectLst/>
                        </a:rPr>
                        <a:t>-eq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1.007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1326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2.333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14648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r>
                        <a:rPr lang="nl-NL" sz="1400" u="none" strike="noStrike">
                          <a:effectLst/>
                        </a:rPr>
                        <a:t>-eq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755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661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1326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2.743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012388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03635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>
                          <a:effectLst/>
                        </a:rPr>
                        <a:t>Euro / jaar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€ 532.000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€ 727.000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€ 1.259.000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17792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>
                          <a:effectLst/>
                        </a:rPr>
                        <a:t>Euro / jaar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€ 532.000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€ 351.000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€ 883.000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514568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>
                          <a:effectLst/>
                        </a:rPr>
                        <a:t>Euro / jaar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€ 399.000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€ 61.000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€ 351.000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€ 811.000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74345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61290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103162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u="none" strike="noStrike">
                          <a:effectLst/>
                        </a:rPr>
                        <a:t>Totaal kosten incl.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>
                          <a:effectLst/>
                        </a:rPr>
                        <a:t>€ 1.634.028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350710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>
                          <a:effectLst/>
                        </a:rPr>
                        <a:t>€ 1.116.305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39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>
                          <a:effectLst/>
                        </a:rPr>
                        <a:t>€ 1.085.414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377194"/>
                  </a:ext>
                </a:extLst>
              </a:tr>
            </a:tbl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A58DE06-33C3-41FA-9212-9C29D3512AED}"/>
              </a:ext>
            </a:extLst>
          </p:cNvPr>
          <p:cNvGraphicFramePr>
            <a:graphicFrameLocks noGrp="1"/>
          </p:cNvGraphicFramePr>
          <p:nvPr/>
        </p:nvGraphicFramePr>
        <p:xfrm>
          <a:off x="287909" y="5544349"/>
          <a:ext cx="5170164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4694">
                  <a:extLst>
                    <a:ext uri="{9D8B030D-6E8A-4147-A177-3AD203B41FA5}">
                      <a16:colId xmlns:a16="http://schemas.microsoft.com/office/drawing/2014/main" val="1698789623"/>
                    </a:ext>
                  </a:extLst>
                </a:gridCol>
                <a:gridCol w="924439">
                  <a:extLst>
                    <a:ext uri="{9D8B030D-6E8A-4147-A177-3AD203B41FA5}">
                      <a16:colId xmlns:a16="http://schemas.microsoft.com/office/drawing/2014/main" val="3944872242"/>
                    </a:ext>
                  </a:extLst>
                </a:gridCol>
                <a:gridCol w="713139">
                  <a:extLst>
                    <a:ext uri="{9D8B030D-6E8A-4147-A177-3AD203B41FA5}">
                      <a16:colId xmlns:a16="http://schemas.microsoft.com/office/drawing/2014/main" val="1369619309"/>
                    </a:ext>
                  </a:extLst>
                </a:gridCol>
                <a:gridCol w="845202">
                  <a:extLst>
                    <a:ext uri="{9D8B030D-6E8A-4147-A177-3AD203B41FA5}">
                      <a16:colId xmlns:a16="http://schemas.microsoft.com/office/drawing/2014/main" val="3517996416"/>
                    </a:ext>
                  </a:extLst>
                </a:gridCol>
                <a:gridCol w="713139">
                  <a:extLst>
                    <a:ext uri="{9D8B030D-6E8A-4147-A177-3AD203B41FA5}">
                      <a16:colId xmlns:a16="http://schemas.microsoft.com/office/drawing/2014/main" val="3651611565"/>
                    </a:ext>
                  </a:extLst>
                </a:gridCol>
                <a:gridCol w="739551">
                  <a:extLst>
                    <a:ext uri="{9D8B030D-6E8A-4147-A177-3AD203B41FA5}">
                      <a16:colId xmlns:a16="http://schemas.microsoft.com/office/drawing/2014/main" val="2460722923"/>
                    </a:ext>
                  </a:extLst>
                </a:gridCol>
              </a:tblGrid>
              <a:tr h="220501"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HCO3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Cl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Na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SI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UVT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88156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734240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WPJ bestaand</a:t>
                      </a:r>
                      <a:endParaRPr lang="nl-NL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156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94645"/>
                  </a:ext>
                </a:extLst>
              </a:tr>
              <a:tr h="197759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128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85,8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056782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156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86,1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267653"/>
                  </a:ext>
                </a:extLst>
              </a:tr>
            </a:tbl>
          </a:graphicData>
        </a:graphic>
      </p:graphicFrame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EB7B005A-D075-4E80-9D01-C74A744CBC24}"/>
              </a:ext>
            </a:extLst>
          </p:cNvPr>
          <p:cNvGraphicFramePr>
            <a:graphicFrameLocks noGrp="1"/>
          </p:cNvGraphicFramePr>
          <p:nvPr/>
        </p:nvGraphicFramePr>
        <p:xfrm>
          <a:off x="6043170" y="254460"/>
          <a:ext cx="3862830" cy="480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2566">
                  <a:extLst>
                    <a:ext uri="{9D8B030D-6E8A-4147-A177-3AD203B41FA5}">
                      <a16:colId xmlns:a16="http://schemas.microsoft.com/office/drawing/2014/main" val="2175539967"/>
                    </a:ext>
                  </a:extLst>
                </a:gridCol>
                <a:gridCol w="772566">
                  <a:extLst>
                    <a:ext uri="{9D8B030D-6E8A-4147-A177-3AD203B41FA5}">
                      <a16:colId xmlns:a16="http://schemas.microsoft.com/office/drawing/2014/main" val="2070116529"/>
                    </a:ext>
                  </a:extLst>
                </a:gridCol>
                <a:gridCol w="772566">
                  <a:extLst>
                    <a:ext uri="{9D8B030D-6E8A-4147-A177-3AD203B41FA5}">
                      <a16:colId xmlns:a16="http://schemas.microsoft.com/office/drawing/2014/main" val="2941834187"/>
                    </a:ext>
                  </a:extLst>
                </a:gridCol>
                <a:gridCol w="772566">
                  <a:extLst>
                    <a:ext uri="{9D8B030D-6E8A-4147-A177-3AD203B41FA5}">
                      <a16:colId xmlns:a16="http://schemas.microsoft.com/office/drawing/2014/main" val="3329515009"/>
                    </a:ext>
                  </a:extLst>
                </a:gridCol>
                <a:gridCol w="772566">
                  <a:extLst>
                    <a:ext uri="{9D8B030D-6E8A-4147-A177-3AD203B41FA5}">
                      <a16:colId xmlns:a16="http://schemas.microsoft.com/office/drawing/2014/main" val="4109320075"/>
                    </a:ext>
                  </a:extLst>
                </a:gridCol>
              </a:tblGrid>
              <a:tr h="148185"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FeCl</a:t>
                      </a:r>
                      <a:r>
                        <a:rPr lang="nl-NL" sz="1000" u="none" strike="noStrike" baseline="-25000">
                          <a:effectLst/>
                        </a:rPr>
                        <a:t>3</a:t>
                      </a:r>
                      <a:r>
                        <a:rPr lang="nl-NL" sz="1000" u="none" strike="noStrike">
                          <a:effectLst/>
                        </a:rPr>
                        <a:t> (40%)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CO</a:t>
                      </a:r>
                      <a:r>
                        <a:rPr lang="nl-NL" sz="1000" u="none" strike="noStrike" baseline="-25000">
                          <a:effectLst/>
                        </a:rPr>
                        <a:t>2</a:t>
                      </a:r>
                      <a:endParaRPr lang="nl-NL" sz="1000" b="0" i="0" u="none" strike="noStrike" baseline="-25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NaOH (50%)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7944"/>
                  </a:ext>
                </a:extLst>
              </a:tr>
              <a:tr h="83982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Prijs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Eur/ton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95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72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265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170620"/>
                  </a:ext>
                </a:extLst>
              </a:tr>
              <a:tr h="148185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Co2-eq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kg/kg/CO2-eq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0,18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0,78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1,36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634541"/>
                  </a:ext>
                </a:extLst>
              </a:tr>
            </a:tbl>
          </a:graphicData>
        </a:graphic>
      </p:graphicFrame>
      <p:sp>
        <p:nvSpPr>
          <p:cNvPr id="3" name="Tekstvak 2">
            <a:extLst>
              <a:ext uri="{FF2B5EF4-FFF2-40B4-BE49-F238E27FC236}">
                <a16:creationId xmlns:a16="http://schemas.microsoft.com/office/drawing/2014/main" id="{2677B0AE-ADAB-4472-A9C8-9416F1EF3811}"/>
              </a:ext>
            </a:extLst>
          </p:cNvPr>
          <p:cNvSpPr txBox="1"/>
          <p:nvPr/>
        </p:nvSpPr>
        <p:spPr>
          <a:xfrm>
            <a:off x="9719440" y="992327"/>
            <a:ext cx="2831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Cascade en UV kwantificeren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DDCED11-2390-41D3-A654-96E1E8ECF596}"/>
              </a:ext>
            </a:extLst>
          </p:cNvPr>
          <p:cNvSpPr txBox="1">
            <a:spLocks/>
          </p:cNvSpPr>
          <p:nvPr/>
        </p:nvSpPr>
        <p:spPr bwMode="auto">
          <a:xfrm>
            <a:off x="-3182854" y="141339"/>
            <a:ext cx="3182854" cy="46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nl-NL" dirty="0"/>
              <a:t>Scenario 0: bestaand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Scenario 1: +cascade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Scenario 2: +CO</a:t>
            </a:r>
            <a:r>
              <a:rPr lang="nl-NL" baseline="-25000" dirty="0"/>
              <a:t>2</a:t>
            </a:r>
            <a:r>
              <a:rPr lang="nl-NL" dirty="0"/>
              <a:t>+cascade</a:t>
            </a:r>
          </a:p>
          <a:p>
            <a:pPr marL="908050" lvl="1" indent="-457200">
              <a:buFont typeface="+mj-lt"/>
              <a:buAutoNum type="arabicPeriod"/>
            </a:pPr>
            <a:endParaRPr lang="nl-NL" sz="1800" dirty="0"/>
          </a:p>
          <a:p>
            <a:pPr marL="0" indent="0">
              <a:buFont typeface="Arial" charset="0"/>
              <a:buNone/>
            </a:pPr>
            <a:endParaRPr lang="nl-NL" dirty="0"/>
          </a:p>
          <a:p>
            <a:pPr marL="0" indent="0">
              <a:buFont typeface="Arial" charset="0"/>
              <a:buNone/>
            </a:pPr>
            <a:r>
              <a:rPr lang="nl-NL" dirty="0"/>
              <a:t>Chemicaliënverbruik evalueren op:</a:t>
            </a:r>
          </a:p>
          <a:p>
            <a:r>
              <a:rPr lang="nl-NL" dirty="0"/>
              <a:t>Kosten</a:t>
            </a:r>
          </a:p>
          <a:p>
            <a:r>
              <a:rPr lang="nl-NL" dirty="0"/>
              <a:t>Duurzaamheid</a:t>
            </a:r>
          </a:p>
          <a:p>
            <a:r>
              <a:rPr lang="nl-NL" dirty="0"/>
              <a:t>UV-T</a:t>
            </a:r>
          </a:p>
          <a:p>
            <a:r>
              <a:rPr lang="nl-NL" dirty="0"/>
              <a:t>HCO</a:t>
            </a:r>
            <a:r>
              <a:rPr lang="nl-NL" baseline="-25000" dirty="0"/>
              <a:t>3</a:t>
            </a:r>
            <a:endParaRPr lang="nl-NL" dirty="0"/>
          </a:p>
          <a:p>
            <a:r>
              <a:rPr lang="nl-NL" dirty="0"/>
              <a:t>Natrium</a:t>
            </a:r>
          </a:p>
          <a:p>
            <a:r>
              <a:rPr lang="nl-NL" dirty="0"/>
              <a:t>Chloride</a:t>
            </a:r>
          </a:p>
          <a:p>
            <a:pPr marL="908050" lvl="1" indent="-457200">
              <a:buFont typeface="+mj-lt"/>
              <a:buAutoNum type="arabicPeriod"/>
            </a:pPr>
            <a:endParaRPr lang="nl-NL" sz="1800" dirty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121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83319-76EA-4F44-A907-A3B1F892C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Samenvatting:  waarom pilot?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095E9E6-0DC9-4F33-B16A-79C7F22A7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Geen voorbeeld aan bestaande WPJ</a:t>
            </a:r>
          </a:p>
          <a:p>
            <a:pPr lvl="1"/>
            <a:r>
              <a:rPr lang="nl-NL" dirty="0"/>
              <a:t>Ontwerpuitgangspunten “uit het lood”</a:t>
            </a:r>
          </a:p>
          <a:p>
            <a:pPr lvl="2"/>
            <a:r>
              <a:rPr lang="nl-NL" dirty="0"/>
              <a:t>Nieuwe ontwerpuitgangspunten valideren</a:t>
            </a:r>
          </a:p>
          <a:p>
            <a:pPr lvl="1"/>
            <a:r>
              <a:rPr lang="nl-NL" dirty="0"/>
              <a:t>Waterkwaliteit voldoet op aantal punten niet</a:t>
            </a:r>
          </a:p>
          <a:p>
            <a:endParaRPr lang="nl-NL" dirty="0"/>
          </a:p>
          <a:p>
            <a:r>
              <a:rPr lang="nl-NL" dirty="0"/>
              <a:t>Verbeterde/efficiëntere vlokafscheiding?</a:t>
            </a:r>
          </a:p>
          <a:p>
            <a:pPr lvl="1"/>
            <a:r>
              <a:rPr lang="nl-NL" dirty="0"/>
              <a:t>Flotatie meer en meer toegepast (m.n. </a:t>
            </a:r>
            <a:r>
              <a:rPr lang="nl-NL" dirty="0" err="1"/>
              <a:t>Evides</a:t>
            </a:r>
            <a:r>
              <a:rPr lang="nl-NL" dirty="0"/>
              <a:t>)</a:t>
            </a:r>
          </a:p>
          <a:p>
            <a:pPr lvl="2"/>
            <a:r>
              <a:rPr lang="nl-NL" dirty="0"/>
              <a:t>Kleinere footprint</a:t>
            </a:r>
          </a:p>
          <a:p>
            <a:pPr lvl="2"/>
            <a:r>
              <a:rPr lang="nl-NL" dirty="0"/>
              <a:t>Mogelijk minder chemicaliën</a:t>
            </a:r>
          </a:p>
          <a:p>
            <a:pPr lvl="2"/>
            <a:r>
              <a:rPr lang="nl-NL" dirty="0"/>
              <a:t>Elektrificeer ambitie</a:t>
            </a:r>
          </a:p>
          <a:p>
            <a:pPr lvl="2"/>
            <a:r>
              <a:rPr lang="nl-NL" dirty="0"/>
              <a:t>Robuuster bij lagere temperaturen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84AF269-2C75-4BE4-96C2-EC6BE951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015" y="3429000"/>
            <a:ext cx="3853107" cy="196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23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F8BB6D-F73E-4DE5-9A30-8F84B089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96" y="172716"/>
            <a:ext cx="8915400" cy="711547"/>
          </a:xfrm>
        </p:spPr>
        <p:txBody>
          <a:bodyPr/>
          <a:lstStyle/>
          <a:p>
            <a:r>
              <a:rPr lang="nl-NL"/>
              <a:t>Concept keuze en pilot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D8377E6-80F3-4315-9FBE-BBD6D5740E13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A06948B-720A-433A-9FA6-2916EAA32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" t="1137"/>
          <a:stretch/>
        </p:blipFill>
        <p:spPr>
          <a:xfrm>
            <a:off x="2739997" y="813241"/>
            <a:ext cx="4640333" cy="587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39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61CBC-3F1A-4FFE-B311-39A1E268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679F60-2F94-4CA2-B948-A544AFF0B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pPr lvl="5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8A9E9F5-44F5-4BA0-AE3D-2C3D38AC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9495" y="831355"/>
            <a:ext cx="5222471" cy="3916853"/>
          </a:xfrm>
          <a:prstGeom prst="rect">
            <a:avLst/>
          </a:prstGeom>
        </p:spPr>
      </p:pic>
      <p:pic>
        <p:nvPicPr>
          <p:cNvPr id="6" name="Tijdelijke aanduiding voor inhoud 6" descr="Afbeelding met binnen, vies, rommelig&#10;&#10;Automatisch gegenereerde beschrijving">
            <a:extLst>
              <a:ext uri="{FF2B5EF4-FFF2-40B4-BE49-F238E27FC236}">
                <a16:creationId xmlns:a16="http://schemas.microsoft.com/office/drawing/2014/main" id="{B032163B-9CCB-45AA-AB98-7A54ED34B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28181" y="646751"/>
            <a:ext cx="5151966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49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0EC85-C5B7-4FBF-8743-A3B619CE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F1F2E09-D5D9-4367-A32A-393BD2A2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5" name="Afbeelding 14" descr="Afbeelding met gebouw&#10;&#10;Automatisch gegenereerde beschrijving">
            <a:extLst>
              <a:ext uri="{FF2B5EF4-FFF2-40B4-BE49-F238E27FC236}">
                <a16:creationId xmlns:a16="http://schemas.microsoft.com/office/drawing/2014/main" id="{E16A432C-3E66-4EB4-9519-615A8625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84737" y="738375"/>
            <a:ext cx="3908812" cy="2931609"/>
          </a:xfrm>
          <a:prstGeom prst="rect">
            <a:avLst/>
          </a:prstGeom>
        </p:spPr>
      </p:pic>
      <p:pic>
        <p:nvPicPr>
          <p:cNvPr id="19" name="Afbeelding 18" descr="Afbeelding met binnen, badkamer&#10;&#10;Automatisch gegenereerde beschrijving">
            <a:extLst>
              <a:ext uri="{FF2B5EF4-FFF2-40B4-BE49-F238E27FC236}">
                <a16:creationId xmlns:a16="http://schemas.microsoft.com/office/drawing/2014/main" id="{AB04E31A-AC20-43FD-9EC4-86E8F9C4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587646" y="757107"/>
            <a:ext cx="5157787" cy="3868340"/>
          </a:xfrm>
          <a:prstGeom prst="rect">
            <a:avLst/>
          </a:prstGeom>
        </p:spPr>
      </p:pic>
      <p:pic>
        <p:nvPicPr>
          <p:cNvPr id="21" name="Afbeelding 20" descr="Afbeelding met binnen, rek, vies&#10;&#10;Automatisch gegenereerde beschrijving">
            <a:extLst>
              <a:ext uri="{FF2B5EF4-FFF2-40B4-BE49-F238E27FC236}">
                <a16:creationId xmlns:a16="http://schemas.microsoft.com/office/drawing/2014/main" id="{2207EF24-5A66-4222-8278-D701C84FD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863947" y="4087982"/>
            <a:ext cx="3425903" cy="2569428"/>
          </a:xfrm>
          <a:prstGeom prst="rect">
            <a:avLst/>
          </a:prstGeom>
        </p:spPr>
      </p:pic>
      <p:pic>
        <p:nvPicPr>
          <p:cNvPr id="23" name="Afbeelding 22" descr="Afbeelding met binnen&#10;&#10;Automatisch gegenereerde beschrijving">
            <a:extLst>
              <a:ext uri="{FF2B5EF4-FFF2-40B4-BE49-F238E27FC236}">
                <a16:creationId xmlns:a16="http://schemas.microsoft.com/office/drawing/2014/main" id="{07E9F218-6175-45E0-848E-9593E4AC2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39005" y="4790662"/>
            <a:ext cx="2597085" cy="1947814"/>
          </a:xfrm>
          <a:prstGeom prst="rect">
            <a:avLst/>
          </a:prstGeom>
        </p:spPr>
      </p:pic>
      <p:sp>
        <p:nvSpPr>
          <p:cNvPr id="24" name="Tijdelijke aanduiding voor inhoud 23">
            <a:extLst>
              <a:ext uri="{FF2B5EF4-FFF2-40B4-BE49-F238E27FC236}">
                <a16:creationId xmlns:a16="http://schemas.microsoft.com/office/drawing/2014/main" id="{5E042E18-0D2E-4A7E-A42E-6E38C3EB0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1487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F0E2D-40D6-491B-9F1C-8222623C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7C3D91E-DFF6-4F17-A21E-99EB1CA0B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4BE1ABA-3873-4256-A42A-CD712701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7556" y="977815"/>
            <a:ext cx="6536494" cy="4902370"/>
          </a:xfrm>
          <a:prstGeom prst="rect">
            <a:avLst/>
          </a:prstGeom>
        </p:spPr>
      </p:pic>
      <p:pic>
        <p:nvPicPr>
          <p:cNvPr id="5" name="Afbeelding 4" descr="Afbeelding met binnen, motor, wit&#10;&#10;Automatisch gegenereerde beschrijving">
            <a:extLst>
              <a:ext uri="{FF2B5EF4-FFF2-40B4-BE49-F238E27FC236}">
                <a16:creationId xmlns:a16="http://schemas.microsoft.com/office/drawing/2014/main" id="{CFAF1E64-2487-4C69-AAF3-B932491A4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47480" y="1754987"/>
            <a:ext cx="5010192" cy="375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54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353AA-564D-46C4-9BC1-FD6C36E8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34451A-16C7-499E-963E-DF8EB385F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6">
            <a:extLst>
              <a:ext uri="{FF2B5EF4-FFF2-40B4-BE49-F238E27FC236}">
                <a16:creationId xmlns:a16="http://schemas.microsoft.com/office/drawing/2014/main" id="{D6A87CC7-0455-477D-BFC6-65A1E262B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80492" y="349393"/>
            <a:ext cx="9145016" cy="6464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Tekstvak">
            <a:extLst>
              <a:ext uri="{FF2B5EF4-FFF2-40B4-BE49-F238E27FC236}">
                <a16:creationId xmlns:a16="http://schemas.microsoft.com/office/drawing/2014/main" id="{1A71E624-6EF1-4C0C-98B3-A5A434833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6026681"/>
            <a:ext cx="409575" cy="3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Tekstvak">
            <a:extLst>
              <a:ext uri="{FF2B5EF4-FFF2-40B4-BE49-F238E27FC236}">
                <a16:creationId xmlns:a16="http://schemas.microsoft.com/office/drawing/2014/main" id="{1260B622-21B4-4384-8791-B7ADCB98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-17060"/>
            <a:ext cx="1514475" cy="33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ekstvak">
            <a:extLst>
              <a:ext uri="{FF2B5EF4-FFF2-40B4-BE49-F238E27FC236}">
                <a16:creationId xmlns:a16="http://schemas.microsoft.com/office/drawing/2014/main" id="{5C7D83AD-6F1B-47D1-9FD7-8BCB5489B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4" y="5990332"/>
            <a:ext cx="409575" cy="33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Tekstvak">
            <a:extLst>
              <a:ext uri="{FF2B5EF4-FFF2-40B4-BE49-F238E27FC236}">
                <a16:creationId xmlns:a16="http://schemas.microsoft.com/office/drawing/2014/main" id="{A5B51100-F34D-4B77-AC7B-4B9E40D01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6259655"/>
            <a:ext cx="409575" cy="33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ekstvak">
            <a:extLst>
              <a:ext uri="{FF2B5EF4-FFF2-40B4-BE49-F238E27FC236}">
                <a16:creationId xmlns:a16="http://schemas.microsoft.com/office/drawing/2014/main" id="{997CC4B1-B305-4EA9-AC50-1F6AB5F0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2204864"/>
            <a:ext cx="409575" cy="3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758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Challenges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drinking</a:t>
            </a:r>
            <a:r>
              <a:rPr lang="nl-NL" dirty="0"/>
              <a:t> water </a:t>
            </a:r>
            <a:r>
              <a:rPr lang="nl-NL" dirty="0" err="1"/>
              <a:t>production</a:t>
            </a:r>
            <a:r>
              <a:rPr lang="nl-NL" dirty="0"/>
              <a:t> PWN</a:t>
            </a:r>
          </a:p>
        </p:txBody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Production capacity</a:t>
            </a:r>
          </a:p>
          <a:p>
            <a:pPr lvl="1"/>
            <a:r>
              <a:rPr lang="en-GB" dirty="0"/>
              <a:t>Increased demand</a:t>
            </a:r>
          </a:p>
          <a:p>
            <a:pPr lvl="1"/>
            <a:r>
              <a:rPr lang="en-GB" dirty="0"/>
              <a:t>Ambition to increase margin from 5% to 10%</a:t>
            </a:r>
          </a:p>
          <a:p>
            <a:pPr lvl="1"/>
            <a:r>
              <a:rPr lang="en-GB" dirty="0"/>
              <a:t>Aging production facilities</a:t>
            </a:r>
          </a:p>
          <a:p>
            <a:pPr lvl="2"/>
            <a:r>
              <a:rPr lang="en-GB" dirty="0"/>
              <a:t>Pre treatment PS Andijk end of life in 2035</a:t>
            </a:r>
          </a:p>
          <a:p>
            <a:r>
              <a:rPr lang="en-GB" dirty="0"/>
              <a:t>Water quality</a:t>
            </a:r>
          </a:p>
          <a:p>
            <a:pPr lvl="1"/>
            <a:r>
              <a:rPr lang="en-GB" dirty="0"/>
              <a:t>Chloride</a:t>
            </a:r>
          </a:p>
          <a:p>
            <a:pPr lvl="1"/>
            <a:r>
              <a:rPr lang="en-GB" dirty="0"/>
              <a:t>PFAS</a:t>
            </a:r>
          </a:p>
          <a:p>
            <a:pPr lvl="1"/>
            <a:r>
              <a:rPr lang="en-GB" dirty="0"/>
              <a:t>Biological stability (mainly PS Andijk)</a:t>
            </a:r>
          </a:p>
          <a:p>
            <a:r>
              <a:rPr lang="en-GB" dirty="0"/>
              <a:t>Sustainability targets</a:t>
            </a:r>
          </a:p>
          <a:p>
            <a:pPr lvl="1"/>
            <a:r>
              <a:rPr lang="en-GB" dirty="0"/>
              <a:t>Reduction of CO</a:t>
            </a:r>
            <a:r>
              <a:rPr lang="en-GB" baseline="-25000" dirty="0"/>
              <a:t>2</a:t>
            </a:r>
            <a:r>
              <a:rPr lang="en-GB" dirty="0"/>
              <a:t> emissions by 50% in 2030</a:t>
            </a:r>
          </a:p>
          <a:p>
            <a:pPr lvl="1"/>
            <a:r>
              <a:rPr lang="en-GB" dirty="0"/>
              <a:t>Being completely circular in 2050</a:t>
            </a:r>
          </a:p>
          <a:p>
            <a:endParaRPr lang="en-GB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8A22E90-4726-437D-8882-A79B1A504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176" y="1916832"/>
            <a:ext cx="3284505" cy="16384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9A7A8502-C4B6-4629-A4E9-9A42FE88B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33" y="1084652"/>
            <a:ext cx="6568784" cy="464304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8CBE7E-9C62-4EB2-B55B-16751717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1B0522C-0185-43C3-ADF7-A8A5F7AC3E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9371CC-7BA2-4511-8418-B54F7E1072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1D71C33F-63C0-4BF6-908D-E06DE152F2FC}"/>
              </a:ext>
            </a:extLst>
          </p:cNvPr>
          <p:cNvSpPr/>
          <p:nvPr/>
        </p:nvSpPr>
        <p:spPr>
          <a:xfrm>
            <a:off x="6372128" y="1626681"/>
            <a:ext cx="1002893" cy="861725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5DB9CFFC-9F52-458F-8370-D6152C790A49}"/>
              </a:ext>
            </a:extLst>
          </p:cNvPr>
          <p:cNvGrpSpPr/>
          <p:nvPr/>
        </p:nvGrpSpPr>
        <p:grpSpPr>
          <a:xfrm>
            <a:off x="4592960" y="44593"/>
            <a:ext cx="3096344" cy="1582088"/>
            <a:chOff x="4592960" y="44593"/>
            <a:chExt cx="3096344" cy="158208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1F91F6CD-7592-4188-B2C2-B61A3B8C2DFE}"/>
                </a:ext>
              </a:extLst>
            </p:cNvPr>
            <p:cNvSpPr txBox="1"/>
            <p:nvPr/>
          </p:nvSpPr>
          <p:spPr>
            <a:xfrm>
              <a:off x="4592960" y="44593"/>
              <a:ext cx="3096344" cy="70788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dirty="0">
                  <a:solidFill>
                    <a:schemeClr val="tx1"/>
                  </a:solidFill>
                </a:rPr>
                <a:t>Uitbreiding met 12 Mm</a:t>
              </a:r>
              <a:r>
                <a:rPr lang="nl-NL" baseline="30000" dirty="0">
                  <a:solidFill>
                    <a:schemeClr val="tx1"/>
                  </a:solidFill>
                </a:rPr>
                <a:t>3</a:t>
              </a:r>
              <a:r>
                <a:rPr lang="nl-NL" dirty="0">
                  <a:solidFill>
                    <a:schemeClr val="tx1"/>
                  </a:solidFill>
                </a:rPr>
                <a:t>/j per 1-1-2027</a:t>
              </a:r>
            </a:p>
          </p:txBody>
        </p: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8A389F0B-B120-4462-A926-3A43AD10824F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6141132" y="752479"/>
              <a:ext cx="732443" cy="87420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kstvak 14">
            <a:extLst>
              <a:ext uri="{FF2B5EF4-FFF2-40B4-BE49-F238E27FC236}">
                <a16:creationId xmlns:a16="http://schemas.microsoft.com/office/drawing/2014/main" id="{2E1F38AA-3DFB-41B6-B337-B683880BC429}"/>
              </a:ext>
            </a:extLst>
          </p:cNvPr>
          <p:cNvSpPr txBox="1"/>
          <p:nvPr/>
        </p:nvSpPr>
        <p:spPr>
          <a:xfrm>
            <a:off x="653119" y="99969"/>
            <a:ext cx="309634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Uitbreiding met 58 Mm</a:t>
            </a:r>
            <a:r>
              <a:rPr lang="nl-NL" baseline="30000" dirty="0">
                <a:solidFill>
                  <a:schemeClr val="tx1"/>
                </a:solidFill>
              </a:rPr>
              <a:t>3</a:t>
            </a:r>
            <a:r>
              <a:rPr lang="nl-NL" dirty="0">
                <a:solidFill>
                  <a:schemeClr val="tx1"/>
                </a:solidFill>
              </a:rPr>
              <a:t>/j per 1-1-2027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14247432-E188-4125-AFA2-69E2F5864AB1}"/>
              </a:ext>
            </a:extLst>
          </p:cNvPr>
          <p:cNvSpPr/>
          <p:nvPr/>
        </p:nvSpPr>
        <p:spPr>
          <a:xfrm>
            <a:off x="4697449" y="1518188"/>
            <a:ext cx="1368152" cy="221165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481CC69E-D60A-4B97-A36D-2609DEBECF0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2201291" y="807855"/>
            <a:ext cx="3180234" cy="71033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9882D52F-940B-4230-8AF4-577D9EE7897C}"/>
              </a:ext>
            </a:extLst>
          </p:cNvPr>
          <p:cNvSpPr/>
          <p:nvPr/>
        </p:nvSpPr>
        <p:spPr>
          <a:xfrm>
            <a:off x="3856189" y="2731646"/>
            <a:ext cx="988179" cy="27679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B936813B-15E3-424D-9C1A-897DC818CB00}"/>
              </a:ext>
            </a:extLst>
          </p:cNvPr>
          <p:cNvSpPr txBox="1"/>
          <p:nvPr/>
        </p:nvSpPr>
        <p:spPr>
          <a:xfrm>
            <a:off x="-46596" y="5861236"/>
            <a:ext cx="309634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Vervangen voor coagulatie; </a:t>
            </a:r>
            <a:r>
              <a:rPr lang="nl-NL" dirty="0" err="1">
                <a:solidFill>
                  <a:schemeClr val="tx1"/>
                </a:solidFill>
              </a:rPr>
              <a:t>zsm</a:t>
            </a:r>
            <a:r>
              <a:rPr lang="nl-NL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E36987F0-17EA-4650-9FCA-2EC8E82BD698}"/>
              </a:ext>
            </a:extLst>
          </p:cNvPr>
          <p:cNvCxnSpPr>
            <a:cxnSpLocks/>
            <a:stCxn id="23" idx="0"/>
            <a:endCxn id="22" idx="2"/>
          </p:cNvCxnSpPr>
          <p:nvPr/>
        </p:nvCxnSpPr>
        <p:spPr>
          <a:xfrm flipV="1">
            <a:off x="1501576" y="3008443"/>
            <a:ext cx="2848703" cy="285279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hoek 28">
            <a:extLst>
              <a:ext uri="{FF2B5EF4-FFF2-40B4-BE49-F238E27FC236}">
                <a16:creationId xmlns:a16="http://schemas.microsoft.com/office/drawing/2014/main" id="{BEDB69AE-2CF0-495B-89BB-E7632ED2518D}"/>
              </a:ext>
            </a:extLst>
          </p:cNvPr>
          <p:cNvSpPr/>
          <p:nvPr/>
        </p:nvSpPr>
        <p:spPr>
          <a:xfrm>
            <a:off x="2799828" y="3603430"/>
            <a:ext cx="1080120" cy="36635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385506C4-858D-4B46-8372-62CDA81D6A30}"/>
              </a:ext>
            </a:extLst>
          </p:cNvPr>
          <p:cNvSpPr txBox="1"/>
          <p:nvPr/>
        </p:nvSpPr>
        <p:spPr>
          <a:xfrm>
            <a:off x="-74953" y="2516102"/>
            <a:ext cx="309634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Uitbreiding tot 6000 m</a:t>
            </a:r>
            <a:r>
              <a:rPr lang="nl-NL" baseline="30000" dirty="0">
                <a:solidFill>
                  <a:schemeClr val="tx1"/>
                </a:solidFill>
              </a:rPr>
              <a:t>3</a:t>
            </a:r>
            <a:r>
              <a:rPr lang="nl-NL" dirty="0">
                <a:solidFill>
                  <a:schemeClr val="tx1"/>
                </a:solidFill>
              </a:rPr>
              <a:t>/h per 1-1-2024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5F4D9361-BBA6-4DFA-B9AB-D4745F4A806E}"/>
              </a:ext>
            </a:extLst>
          </p:cNvPr>
          <p:cNvCxnSpPr>
            <a:cxnSpLocks/>
            <a:stCxn id="34" idx="2"/>
            <a:endCxn id="29" idx="1"/>
          </p:cNvCxnSpPr>
          <p:nvPr/>
        </p:nvCxnSpPr>
        <p:spPr>
          <a:xfrm>
            <a:off x="1473219" y="3223988"/>
            <a:ext cx="1326609" cy="56261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FA101E70-7329-4331-AB4A-AD6B8C0E824C}"/>
              </a:ext>
            </a:extLst>
          </p:cNvPr>
          <p:cNvSpPr/>
          <p:nvPr/>
        </p:nvSpPr>
        <p:spPr>
          <a:xfrm>
            <a:off x="7505733" y="3136117"/>
            <a:ext cx="1080120" cy="36635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C928CFB7-C7F7-43DF-B973-8DF1D9922CE8}"/>
              </a:ext>
            </a:extLst>
          </p:cNvPr>
          <p:cNvSpPr txBox="1"/>
          <p:nvPr/>
        </p:nvSpPr>
        <p:spPr>
          <a:xfrm>
            <a:off x="4829866" y="6127944"/>
            <a:ext cx="3096344" cy="400110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PFAS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04FBA4A8-4A98-4DCC-9E06-58920A2D563E}"/>
              </a:ext>
            </a:extLst>
          </p:cNvPr>
          <p:cNvCxnSpPr>
            <a:cxnSpLocks/>
            <a:stCxn id="45" idx="0"/>
            <a:endCxn id="44" idx="1"/>
          </p:cNvCxnSpPr>
          <p:nvPr/>
        </p:nvCxnSpPr>
        <p:spPr>
          <a:xfrm flipV="1">
            <a:off x="6378038" y="3319293"/>
            <a:ext cx="1127695" cy="280865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53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2" grpId="0" animBg="1"/>
      <p:bldP spid="29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CF728-5B23-42CD-A006-4B59416B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55CBD6-772F-4251-B1C3-BBABD7B07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218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B9FBF-AD09-4367-8EC4-3A2DABAC8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57213"/>
            <a:ext cx="8915400" cy="1143000"/>
          </a:xfrm>
        </p:spPr>
        <p:txBody>
          <a:bodyPr wrap="square" anchor="b">
            <a:normAutofit/>
          </a:bodyPr>
          <a:lstStyle/>
          <a:p>
            <a:r>
              <a:rPr lang="nl-NL" dirty="0"/>
              <a:t>Water </a:t>
            </a:r>
            <a:r>
              <a:rPr lang="nl-NL" dirty="0" err="1"/>
              <a:t>quality</a:t>
            </a:r>
            <a:r>
              <a:rPr lang="nl-NL" dirty="0"/>
              <a:t>: Chloride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A007B58-1832-7375-051C-579271F2F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4E2BAB-62C8-422E-917F-8B5278A3E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 wrap="square" anchor="t">
            <a:normAutofit/>
          </a:bodyPr>
          <a:lstStyle/>
          <a:p>
            <a:r>
              <a:rPr lang="nl-NL" sz="2000" dirty="0" err="1"/>
              <a:t>Increasing</a:t>
            </a:r>
            <a:r>
              <a:rPr lang="nl-NL" sz="2000" dirty="0"/>
              <a:t> in source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relative</a:t>
            </a:r>
            <a:r>
              <a:rPr lang="nl-NL" sz="2000" dirty="0"/>
              <a:t> high </a:t>
            </a:r>
            <a:r>
              <a:rPr lang="nl-NL" sz="2000" dirty="0" err="1"/>
              <a:t>addition</a:t>
            </a:r>
            <a:r>
              <a:rPr lang="nl-NL" sz="2000" dirty="0"/>
              <a:t> in treatment</a:t>
            </a:r>
          </a:p>
          <a:p>
            <a:r>
              <a:rPr lang="nl-NL" sz="2000" dirty="0"/>
              <a:t>Dutch </a:t>
            </a:r>
            <a:r>
              <a:rPr lang="nl-NL" sz="2000" dirty="0" err="1"/>
              <a:t>drinking</a:t>
            </a:r>
            <a:r>
              <a:rPr lang="nl-NL" sz="2000" dirty="0"/>
              <a:t> water </a:t>
            </a:r>
            <a:r>
              <a:rPr lang="nl-NL" sz="2000" dirty="0" err="1"/>
              <a:t>regulated</a:t>
            </a:r>
            <a:r>
              <a:rPr lang="nl-NL" sz="2000" dirty="0"/>
              <a:t> at 150 mg/L (EU = 250 mg/L)</a:t>
            </a:r>
          </a:p>
          <a:p>
            <a:endParaRPr lang="nl-NL" sz="20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983A1DC-4DD9-4C31-FD9F-70073E4D52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1993FBD-193C-4D58-AABF-138995822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11" y="3933056"/>
            <a:ext cx="4378590" cy="1904687"/>
          </a:xfrm>
          <a:prstGeom prst="rect">
            <a:avLst/>
          </a:prstGeom>
          <a:noFill/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9306B1A2-570D-4AFA-B79F-2BFE97EF1010}"/>
              </a:ext>
            </a:extLst>
          </p:cNvPr>
          <p:cNvSpPr txBox="1">
            <a:spLocks/>
          </p:cNvSpPr>
          <p:nvPr/>
        </p:nvSpPr>
        <p:spPr bwMode="auto">
          <a:xfrm>
            <a:off x="5024237" y="2204761"/>
            <a:ext cx="4376870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  <a:normAutofit/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3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dirty="0" err="1"/>
              <a:t>Replacing</a:t>
            </a:r>
            <a:r>
              <a:rPr lang="nl-NL" sz="2000" dirty="0"/>
              <a:t> SIX </a:t>
            </a:r>
            <a:r>
              <a:rPr lang="nl-NL" sz="2000" dirty="0" err="1"/>
              <a:t>by</a:t>
            </a:r>
            <a:r>
              <a:rPr lang="nl-NL" sz="2000" dirty="0"/>
              <a:t> coagulation</a:t>
            </a:r>
          </a:p>
          <a:p>
            <a:r>
              <a:rPr lang="nl-NL" sz="2000" dirty="0"/>
              <a:t>Electrocoagulation</a:t>
            </a:r>
          </a:p>
          <a:p>
            <a:r>
              <a:rPr lang="nl-NL" sz="2000" dirty="0"/>
              <a:t>Optimizing coagulation</a:t>
            </a:r>
          </a:p>
          <a:p>
            <a:pPr lvl="1"/>
            <a:r>
              <a:rPr lang="nl-NL" sz="1600" dirty="0"/>
              <a:t>CO</a:t>
            </a:r>
            <a:r>
              <a:rPr lang="nl-NL" sz="1600" baseline="-25000" dirty="0"/>
              <a:t>2</a:t>
            </a:r>
            <a:r>
              <a:rPr lang="nl-NL" sz="1600" dirty="0"/>
              <a:t> </a:t>
            </a:r>
            <a:r>
              <a:rPr lang="nl-NL" sz="1600" dirty="0" err="1"/>
              <a:t>addition</a:t>
            </a:r>
            <a:endParaRPr lang="nl-NL" sz="1600" dirty="0"/>
          </a:p>
          <a:p>
            <a:pPr lvl="1"/>
            <a:r>
              <a:rPr lang="nl-NL" sz="1600" dirty="0"/>
              <a:t>Mondeling </a:t>
            </a:r>
            <a:r>
              <a:rPr lang="nl-NL" sz="1600" dirty="0" err="1"/>
              <a:t>for</a:t>
            </a:r>
            <a:r>
              <a:rPr lang="nl-NL" sz="1600" dirty="0"/>
              <a:t> </a:t>
            </a:r>
            <a:r>
              <a:rPr lang="nl-NL" sz="1600" dirty="0" err="1"/>
              <a:t>optimal</a:t>
            </a:r>
            <a:r>
              <a:rPr lang="nl-NL" sz="1600" dirty="0"/>
              <a:t> </a:t>
            </a:r>
            <a:r>
              <a:rPr lang="nl-NL" sz="1600" dirty="0" err="1"/>
              <a:t>operation</a:t>
            </a:r>
            <a:endParaRPr lang="nl-NL" sz="1600" dirty="0"/>
          </a:p>
          <a:p>
            <a:pPr lvl="1"/>
            <a:endParaRPr lang="nl-NL" sz="1600" dirty="0"/>
          </a:p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40044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DCA607-2882-4673-B6C2-B527A681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PFAS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5D2BF2-D959-4D39-B825-FA3A70A56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852283"/>
            <a:ext cx="3953644" cy="4536504"/>
          </a:xfrm>
        </p:spPr>
        <p:txBody>
          <a:bodyPr/>
          <a:lstStyle/>
          <a:p>
            <a:r>
              <a:rPr lang="nl-NL" sz="1600" dirty="0"/>
              <a:t>Found </a:t>
            </a:r>
            <a:r>
              <a:rPr lang="nl-NL" sz="1600" dirty="0" err="1"/>
              <a:t>everywhere</a:t>
            </a:r>
            <a:r>
              <a:rPr lang="nl-NL" sz="1600" dirty="0"/>
              <a:t> </a:t>
            </a:r>
            <a:r>
              <a:rPr lang="nl-NL" sz="1600" dirty="0" err="1"/>
              <a:t>globally</a:t>
            </a:r>
            <a:endParaRPr lang="nl-NL" sz="1600" dirty="0"/>
          </a:p>
          <a:p>
            <a:r>
              <a:rPr lang="nl-NL" sz="1600" dirty="0" err="1"/>
              <a:t>Upcomming</a:t>
            </a:r>
            <a:r>
              <a:rPr lang="nl-NL" sz="1600" dirty="0"/>
              <a:t> </a:t>
            </a:r>
            <a:r>
              <a:rPr lang="nl-NL" sz="1600" dirty="0" err="1"/>
              <a:t>strict</a:t>
            </a:r>
            <a:r>
              <a:rPr lang="nl-NL" sz="1600" dirty="0"/>
              <a:t> EFSA target at 4,4 </a:t>
            </a:r>
            <a:r>
              <a:rPr lang="nl-NL" sz="1600" dirty="0" err="1"/>
              <a:t>ng</a:t>
            </a:r>
            <a:r>
              <a:rPr lang="nl-NL" sz="1600" dirty="0"/>
              <a:t>/L PFOA-</a:t>
            </a:r>
            <a:r>
              <a:rPr lang="nl-NL" sz="1600" dirty="0" err="1"/>
              <a:t>eq</a:t>
            </a:r>
            <a:r>
              <a:rPr lang="nl-NL" sz="1600" dirty="0"/>
              <a:t> 4 PFAS</a:t>
            </a:r>
          </a:p>
          <a:p>
            <a:endParaRPr lang="nl-NL" sz="1600" dirty="0"/>
          </a:p>
          <a:p>
            <a:endParaRPr lang="nl-NL" sz="1600" dirty="0"/>
          </a:p>
          <a:p>
            <a:endParaRPr lang="nl-NL" sz="1600" dirty="0"/>
          </a:p>
          <a:p>
            <a:endParaRPr lang="nl-NL" sz="1600" dirty="0"/>
          </a:p>
          <a:p>
            <a:endParaRPr lang="nl-NL" sz="1600" dirty="0"/>
          </a:p>
          <a:p>
            <a:r>
              <a:rPr lang="nl-NL" sz="1600" dirty="0" err="1"/>
              <a:t>Drinking</a:t>
            </a:r>
            <a:r>
              <a:rPr lang="nl-NL" sz="1600" dirty="0"/>
              <a:t> water PS Andijk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3F47462-4D4D-4EA1-BE28-F9CF801AE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787" y="1128713"/>
            <a:ext cx="5384340" cy="273630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377033B-90A6-4F63-8D94-39621D38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944" y="4017303"/>
            <a:ext cx="5342132" cy="268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79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FDBEF-2D2E-4A20-A6E0-12B2EF330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Activated</a:t>
            </a:r>
            <a:r>
              <a:rPr lang="nl-NL" dirty="0"/>
              <a:t> carbon </a:t>
            </a:r>
            <a:r>
              <a:rPr lang="nl-NL" dirty="0" err="1"/>
              <a:t>filtration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F43E60-D7C8-44F4-8715-858F71CB4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AD7A4EA-2E6B-4E4E-B35A-8ED0FE42D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44" y="1756265"/>
            <a:ext cx="8451312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86058"/>
      </p:ext>
    </p:extLst>
  </p:cSld>
  <p:clrMapOvr>
    <a:masterClrMapping/>
  </p:clrMapOvr>
</p:sld>
</file>

<file path=ppt/theme/theme1.xml><?xml version="1.0" encoding="utf-8"?>
<a:theme xmlns:a="http://schemas.openxmlformats.org/drawingml/2006/main" name="PWN_PPT">
  <a:themeElements>
    <a:clrScheme name="PWN_PPT 2">
      <a:dk1>
        <a:srgbClr val="000000"/>
      </a:dk1>
      <a:lt1>
        <a:srgbClr val="FFFFFF"/>
      </a:lt1>
      <a:dk2>
        <a:srgbClr val="005EAA"/>
      </a:dk2>
      <a:lt2>
        <a:srgbClr val="EEECE1"/>
      </a:lt2>
      <a:accent1>
        <a:srgbClr val="5EA42F"/>
      </a:accent1>
      <a:accent2>
        <a:srgbClr val="3F7D2E"/>
      </a:accent2>
      <a:accent3>
        <a:srgbClr val="FFFFFF"/>
      </a:accent3>
      <a:accent4>
        <a:srgbClr val="000000"/>
      </a:accent4>
      <a:accent5>
        <a:srgbClr val="B6CFAD"/>
      </a:accent5>
      <a:accent6>
        <a:srgbClr val="387129"/>
      </a:accent6>
      <a:hlink>
        <a:srgbClr val="093450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WN_PPT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WN_PPT 2">
        <a:dk1>
          <a:srgbClr val="000000"/>
        </a:dk1>
        <a:lt1>
          <a:srgbClr val="FFFFFF"/>
        </a:lt1>
        <a:dk2>
          <a:srgbClr val="005EAA"/>
        </a:dk2>
        <a:lt2>
          <a:srgbClr val="EEECE1"/>
        </a:lt2>
        <a:accent1>
          <a:srgbClr val="5EA42F"/>
        </a:accent1>
        <a:accent2>
          <a:srgbClr val="3F7D2E"/>
        </a:accent2>
        <a:accent3>
          <a:srgbClr val="FFFFFF"/>
        </a:accent3>
        <a:accent4>
          <a:srgbClr val="000000"/>
        </a:accent4>
        <a:accent5>
          <a:srgbClr val="B6CFAD"/>
        </a:accent5>
        <a:accent6>
          <a:srgbClr val="387129"/>
        </a:accent6>
        <a:hlink>
          <a:srgbClr val="09345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WN_Groen">
  <a:themeElements>
    <a:clrScheme name="PWN_Groen 2">
      <a:dk1>
        <a:srgbClr val="000000"/>
      </a:dk1>
      <a:lt1>
        <a:srgbClr val="FFFFFF"/>
      </a:lt1>
      <a:dk2>
        <a:srgbClr val="005EAA"/>
      </a:dk2>
      <a:lt2>
        <a:srgbClr val="EEECE1"/>
      </a:lt2>
      <a:accent1>
        <a:srgbClr val="5EA42F"/>
      </a:accent1>
      <a:accent2>
        <a:srgbClr val="3F7D2E"/>
      </a:accent2>
      <a:accent3>
        <a:srgbClr val="FFFFFF"/>
      </a:accent3>
      <a:accent4>
        <a:srgbClr val="000000"/>
      </a:accent4>
      <a:accent5>
        <a:srgbClr val="B6CFAD"/>
      </a:accent5>
      <a:accent6>
        <a:srgbClr val="387129"/>
      </a:accent6>
      <a:hlink>
        <a:srgbClr val="093450"/>
      </a:hlink>
      <a:folHlink>
        <a:srgbClr val="800080"/>
      </a:folHlink>
    </a:clrScheme>
    <a:fontScheme name="PWN_Gro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WN_Groe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WN_Groen 2">
        <a:dk1>
          <a:srgbClr val="000000"/>
        </a:dk1>
        <a:lt1>
          <a:srgbClr val="FFFFFF"/>
        </a:lt1>
        <a:dk2>
          <a:srgbClr val="005EAA"/>
        </a:dk2>
        <a:lt2>
          <a:srgbClr val="EEECE1"/>
        </a:lt2>
        <a:accent1>
          <a:srgbClr val="5EA42F"/>
        </a:accent1>
        <a:accent2>
          <a:srgbClr val="3F7D2E"/>
        </a:accent2>
        <a:accent3>
          <a:srgbClr val="FFFFFF"/>
        </a:accent3>
        <a:accent4>
          <a:srgbClr val="000000"/>
        </a:accent4>
        <a:accent5>
          <a:srgbClr val="B6CFAD"/>
        </a:accent5>
        <a:accent6>
          <a:srgbClr val="387129"/>
        </a:accent6>
        <a:hlink>
          <a:srgbClr val="09345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4BB5889287CF42BC6E2776B943232E" ma:contentTypeVersion="4" ma:contentTypeDescription="Create a new document." ma:contentTypeScope="" ma:versionID="5387e7cbef480b8df1b51dc0ef55ac8c">
  <xsd:schema xmlns:xsd="http://www.w3.org/2001/XMLSchema" xmlns:xs="http://www.w3.org/2001/XMLSchema" xmlns:p="http://schemas.microsoft.com/office/2006/metadata/properties" xmlns:ns2="71564668-aa87-48e2-b8b4-12fb9ab27000" targetNamespace="http://schemas.microsoft.com/office/2006/metadata/properties" ma:root="true" ma:fieldsID="e2e762edc8edaccd985098fccf56031c" ns2:_="">
    <xsd:import namespace="71564668-aa87-48e2-b8b4-12fb9ab270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64668-aa87-48e2-b8b4-12fb9ab270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33FB3B-70A1-4D67-BD09-659322CD3ABD}"/>
</file>

<file path=customXml/itemProps2.xml><?xml version="1.0" encoding="utf-8"?>
<ds:datastoreItem xmlns:ds="http://schemas.openxmlformats.org/officeDocument/2006/customXml" ds:itemID="{703E8601-7D5E-45A5-8DA9-C64E2BE71BB3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7d9df584-7641-4873-b4f3-cdb8af566a20"/>
    <ds:schemaRef ds:uri="http://schemas.microsoft.com/office/infopath/2007/PartnerControls"/>
    <ds:schemaRef ds:uri="8a8f937e-0343-45ed-92f2-7a534bc7d221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0E7EE8D-7BF9-4AA6-83C2-27E69347D4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PWN</Template>
  <TotalTime>3951</TotalTime>
  <Words>1358</Words>
  <Application>Microsoft Office PowerPoint</Application>
  <PresentationFormat>A4 (210 x 297 mm)</PresentationFormat>
  <Paragraphs>457</Paragraphs>
  <Slides>26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26</vt:i4>
      </vt:variant>
    </vt:vector>
  </HeadingPairs>
  <TitlesOfParts>
    <vt:vector size="31" baseType="lpstr">
      <vt:lpstr>Arial</vt:lpstr>
      <vt:lpstr>Calibri</vt:lpstr>
      <vt:lpstr>Symbol</vt:lpstr>
      <vt:lpstr>PWN_PPT</vt:lpstr>
      <vt:lpstr>PWN_Groen</vt:lpstr>
      <vt:lpstr>PWN production system</vt:lpstr>
      <vt:lpstr>PowerPoint-presentatie</vt:lpstr>
      <vt:lpstr>PowerPoint-presentatie</vt:lpstr>
      <vt:lpstr>Challenges for drinking water production PWN</vt:lpstr>
      <vt:lpstr>PowerPoint-presentatie</vt:lpstr>
      <vt:lpstr>Thanks</vt:lpstr>
      <vt:lpstr>Water quality: Chloride</vt:lpstr>
      <vt:lpstr>PFAS</vt:lpstr>
      <vt:lpstr>Activated carbon filtration</vt:lpstr>
      <vt:lpstr>Reverse osmosis</vt:lpstr>
      <vt:lpstr>Coagulatie voor Ceramac update fase 1</vt:lpstr>
      <vt:lpstr> Vergelijking Andijk 3 en CVC Trans Membrane Pressure (TMP) </vt:lpstr>
      <vt:lpstr>Waterkwaliteit (1) indicatie zonder onderscheid naar procesinstellingen</vt:lpstr>
      <vt:lpstr>Waterkwaliteit (2) Organische stof karakterisering influent CM</vt:lpstr>
      <vt:lpstr>Go–no go pilot WPJ uitbreiding Technologie</vt:lpstr>
      <vt:lpstr>Bestaand WPJ</vt:lpstr>
      <vt:lpstr>PWN system en WPJ gebruikers</vt:lpstr>
      <vt:lpstr>2. Waterkwaliteitseisen</vt:lpstr>
      <vt:lpstr>Identified Process Improvements WPJ</vt:lpstr>
      <vt:lpstr>Chemicaliënverbruik optimalisatie</vt:lpstr>
      <vt:lpstr>Chemicaliënverbruik optimalisatie</vt:lpstr>
      <vt:lpstr>Samenvatting:  waarom pilot?</vt:lpstr>
      <vt:lpstr>Concept keuze en pilot</vt:lpstr>
      <vt:lpstr>PowerPoint-presentatie</vt:lpstr>
      <vt:lpstr>PowerPoint-presentatie</vt:lpstr>
      <vt:lpstr>PowerPoint-presentatie</vt:lpstr>
    </vt:vector>
  </TitlesOfParts>
  <Company>NV PWN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Evides</dc:title>
  <dc:creator>Gude, JCJ (Jink)</dc:creator>
  <cp:lastModifiedBy>Gude, JCJ (Jink)</cp:lastModifiedBy>
  <cp:revision>5</cp:revision>
  <dcterms:created xsi:type="dcterms:W3CDTF">2022-04-11T11:24:09Z</dcterms:created>
  <dcterms:modified xsi:type="dcterms:W3CDTF">2022-05-11T07:45:41Z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0x010100D54BB5889287CF42BC6E2776B943232E</vt:lpwstr>
  </property>
</Properties>
</file>